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1" r:id="rId4"/>
    <p:sldId id="258" r:id="rId5"/>
    <p:sldId id="259" r:id="rId6"/>
    <p:sldId id="266" r:id="rId7"/>
    <p:sldId id="267" r:id="rId8"/>
    <p:sldId id="268" r:id="rId9"/>
    <p:sldId id="263" r:id="rId10"/>
    <p:sldId id="265" r:id="rId11"/>
  </p:sldIdLst>
  <p:sldSz cx="18288000" cy="10287000"/>
  <p:notesSz cx="6858000" cy="9144000"/>
  <p:embeddedFontLst>
    <p:embeddedFont>
      <p:font typeface="Poppins" panose="00000500000000000000" pitchFamily="2" charset="0"/>
      <p:regular r:id="rId12"/>
      <p:bold r:id="rId13"/>
      <p:italic r:id="rId14"/>
      <p:boldItalic r:id="rId15"/>
    </p:embeddedFont>
    <p:embeddedFont>
      <p:font typeface="Poppins Bold" panose="00000800000000000000" charset="0"/>
      <p:regular r:id="rId16"/>
      <p:bold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autoAdjust="0"/>
    <p:restoredTop sz="94615" autoAdjust="0"/>
  </p:normalViewPr>
  <p:slideViewPr>
    <p:cSldViewPr>
      <p:cViewPr varScale="1">
        <p:scale>
          <a:sx n="41" d="100"/>
          <a:sy n="41" d="100"/>
        </p:scale>
        <p:origin x="66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svg>
</file>

<file path=ppt/media/image2.svg>
</file>

<file path=ppt/media/image3.png>
</file>

<file path=ppt/media/image4.png>
</file>

<file path=ppt/media/image5.png>
</file>

<file path=ppt/media/image6.sv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NithinR241328/Hacktrix-Hackathon" TargetMode="Externa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sv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2" name="Freeform 2"/>
          <p:cNvSpPr/>
          <p:nvPr/>
        </p:nvSpPr>
        <p:spPr>
          <a:xfrm>
            <a:off x="10541229" y="2324100"/>
            <a:ext cx="10946941" cy="8896877"/>
          </a:xfrm>
          <a:custGeom>
            <a:avLst/>
            <a:gdLst/>
            <a:ahLst/>
            <a:cxnLst/>
            <a:rect l="l" t="t" r="r" b="b"/>
            <a:pathLst>
              <a:path w="10946941" h="8896877">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1085216" y="2747439"/>
            <a:ext cx="6821081" cy="1521507"/>
          </a:xfrm>
          <a:prstGeom prst="rect">
            <a:avLst/>
          </a:prstGeom>
        </p:spPr>
        <p:txBody>
          <a:bodyPr lIns="0" tIns="0" rIns="0" bIns="0" rtlCol="0" anchor="t">
            <a:spAutoFit/>
          </a:bodyPr>
          <a:lstStyle/>
          <a:p>
            <a:pPr>
              <a:lnSpc>
                <a:spcPts val="12319"/>
              </a:lnSpc>
            </a:pPr>
            <a:r>
              <a:rPr lang="en-US" sz="8799" spc="-149" dirty="0">
                <a:solidFill>
                  <a:srgbClr val="FFFFFF"/>
                </a:solidFill>
                <a:latin typeface="Poppins Bold"/>
              </a:rPr>
              <a:t>HackTrix’24</a:t>
            </a:r>
          </a:p>
        </p:txBody>
      </p:sp>
      <p:sp>
        <p:nvSpPr>
          <p:cNvPr id="5" name="TextBox 5"/>
          <p:cNvSpPr txBox="1"/>
          <p:nvPr/>
        </p:nvSpPr>
        <p:spPr>
          <a:xfrm>
            <a:off x="1114108" y="4552107"/>
            <a:ext cx="6915784" cy="3809504"/>
          </a:xfrm>
          <a:prstGeom prst="rect">
            <a:avLst/>
          </a:prstGeom>
        </p:spPr>
        <p:txBody>
          <a:bodyPr lIns="0" tIns="0" rIns="0" bIns="0" rtlCol="0" anchor="t">
            <a:spAutoFit/>
          </a:bodyPr>
          <a:lstStyle/>
          <a:p>
            <a:pPr>
              <a:lnSpc>
                <a:spcPct val="150000"/>
              </a:lnSpc>
            </a:pPr>
            <a:r>
              <a:rPr lang="en-US" sz="2400" dirty="0">
                <a:solidFill>
                  <a:srgbClr val="FFFFFF"/>
                </a:solidFill>
                <a:latin typeface="Poppins"/>
              </a:rPr>
              <a:t>Team Name: </a:t>
            </a:r>
            <a:r>
              <a:rPr lang="en-US" sz="2400" b="1" dirty="0">
                <a:solidFill>
                  <a:srgbClr val="FFFFFF"/>
                </a:solidFill>
                <a:latin typeface="Poppins"/>
              </a:rPr>
              <a:t>CODE CRAFTERS</a:t>
            </a:r>
          </a:p>
          <a:p>
            <a:pPr>
              <a:lnSpc>
                <a:spcPct val="150000"/>
              </a:lnSpc>
            </a:pPr>
            <a:r>
              <a:rPr lang="en-US" sz="2400" dirty="0">
                <a:solidFill>
                  <a:srgbClr val="FFFFFF"/>
                </a:solidFill>
                <a:latin typeface="Poppins"/>
              </a:rPr>
              <a:t>Members Name:</a:t>
            </a:r>
          </a:p>
          <a:p>
            <a:pPr>
              <a:lnSpc>
                <a:spcPct val="150000"/>
              </a:lnSpc>
            </a:pPr>
            <a:r>
              <a:rPr lang="en-US" sz="2400" b="1" dirty="0" err="1">
                <a:solidFill>
                  <a:srgbClr val="FFFFFF"/>
                </a:solidFill>
                <a:latin typeface="Poppins"/>
              </a:rPr>
              <a:t>Aneesh</a:t>
            </a:r>
            <a:r>
              <a:rPr lang="en-US" sz="2400" b="1" dirty="0">
                <a:solidFill>
                  <a:srgbClr val="FFFFFF"/>
                </a:solidFill>
                <a:latin typeface="Poppins"/>
              </a:rPr>
              <a:t> </a:t>
            </a:r>
            <a:r>
              <a:rPr lang="en-US" sz="2400" b="1" dirty="0" err="1">
                <a:solidFill>
                  <a:srgbClr val="FFFFFF"/>
                </a:solidFill>
                <a:latin typeface="Poppins"/>
              </a:rPr>
              <a:t>Balaji</a:t>
            </a:r>
            <a:r>
              <a:rPr lang="en-US" sz="2400" b="1" dirty="0">
                <a:solidFill>
                  <a:srgbClr val="FFFFFF"/>
                </a:solidFill>
                <a:latin typeface="Poppins"/>
              </a:rPr>
              <a:t> (RA2111004010347)</a:t>
            </a:r>
          </a:p>
          <a:p>
            <a:pPr>
              <a:lnSpc>
                <a:spcPct val="150000"/>
              </a:lnSpc>
            </a:pPr>
            <a:r>
              <a:rPr lang="en-US" sz="2400" b="1" dirty="0" err="1">
                <a:solidFill>
                  <a:srgbClr val="FFFFFF"/>
                </a:solidFill>
                <a:latin typeface="Poppins"/>
              </a:rPr>
              <a:t>Nithin</a:t>
            </a:r>
            <a:r>
              <a:rPr lang="en-US" sz="2400" b="1" dirty="0">
                <a:solidFill>
                  <a:srgbClr val="FFFFFF"/>
                </a:solidFill>
                <a:latin typeface="Poppins"/>
              </a:rPr>
              <a:t> </a:t>
            </a:r>
            <a:r>
              <a:rPr lang="en-US" sz="2400" b="1" dirty="0" err="1">
                <a:solidFill>
                  <a:srgbClr val="FFFFFF"/>
                </a:solidFill>
                <a:latin typeface="Poppins"/>
              </a:rPr>
              <a:t>Rosarieo</a:t>
            </a:r>
            <a:r>
              <a:rPr lang="en-US" sz="2400" b="1" dirty="0">
                <a:solidFill>
                  <a:srgbClr val="FFFFFF"/>
                </a:solidFill>
                <a:latin typeface="Poppins"/>
              </a:rPr>
              <a:t> (RA2111004010369)</a:t>
            </a:r>
          </a:p>
          <a:p>
            <a:pPr>
              <a:lnSpc>
                <a:spcPct val="150000"/>
              </a:lnSpc>
            </a:pPr>
            <a:r>
              <a:rPr lang="en-US" sz="2400" b="1" dirty="0" err="1">
                <a:solidFill>
                  <a:srgbClr val="FFFFFF"/>
                </a:solidFill>
                <a:latin typeface="Poppins"/>
              </a:rPr>
              <a:t>Naveenkumar</a:t>
            </a:r>
            <a:r>
              <a:rPr lang="en-US" sz="2400" b="1" dirty="0">
                <a:solidFill>
                  <a:srgbClr val="FFFFFF"/>
                </a:solidFill>
                <a:latin typeface="Poppins"/>
              </a:rPr>
              <a:t> S K (RA2111004010306)</a:t>
            </a:r>
          </a:p>
          <a:p>
            <a:pPr>
              <a:lnSpc>
                <a:spcPct val="150000"/>
              </a:lnSpc>
            </a:pPr>
            <a:r>
              <a:rPr lang="en-US" sz="2400" b="1" dirty="0">
                <a:solidFill>
                  <a:srgbClr val="FFFFFF"/>
                </a:solidFill>
                <a:latin typeface="Poppins"/>
              </a:rPr>
              <a:t>Aswanth Kumar R (RA2111004010340)</a:t>
            </a:r>
          </a:p>
          <a:p>
            <a:pPr>
              <a:lnSpc>
                <a:spcPct val="150000"/>
              </a:lnSpc>
            </a:pPr>
            <a:r>
              <a:rPr lang="en-US" sz="2400" b="1" dirty="0" err="1">
                <a:solidFill>
                  <a:srgbClr val="FFFFFF"/>
                </a:solidFill>
                <a:latin typeface="Poppins"/>
              </a:rPr>
              <a:t>Selvam</a:t>
            </a:r>
            <a:r>
              <a:rPr lang="en-US" sz="2400" b="1" dirty="0">
                <a:solidFill>
                  <a:srgbClr val="FFFFFF"/>
                </a:solidFill>
                <a:latin typeface="Poppins"/>
              </a:rPr>
              <a:t> M R (RA2111004010343)</a:t>
            </a:r>
          </a:p>
        </p:txBody>
      </p:sp>
      <p:grpSp>
        <p:nvGrpSpPr>
          <p:cNvPr id="6" name="Group 6"/>
          <p:cNvGrpSpPr/>
          <p:nvPr/>
        </p:nvGrpSpPr>
        <p:grpSpPr>
          <a:xfrm>
            <a:off x="0" y="9998267"/>
            <a:ext cx="9144000" cy="288733"/>
            <a:chOff x="0" y="0"/>
            <a:chExt cx="2408296" cy="76045"/>
          </a:xfrm>
        </p:grpSpPr>
        <p:sp>
          <p:nvSpPr>
            <p:cNvPr id="7" name="Freeform 7"/>
            <p:cNvSpPr/>
            <p:nvPr/>
          </p:nvSpPr>
          <p:spPr>
            <a:xfrm>
              <a:off x="0" y="0"/>
              <a:ext cx="2408296" cy="76045"/>
            </a:xfrm>
            <a:custGeom>
              <a:avLst/>
              <a:gdLst/>
              <a:ahLst/>
              <a:cxnLst/>
              <a:rect l="l" t="t" r="r" b="b"/>
              <a:pathLst>
                <a:path w="2408296" h="76045">
                  <a:moveTo>
                    <a:pt x="0" y="0"/>
                  </a:moveTo>
                  <a:lnTo>
                    <a:pt x="2408296" y="0"/>
                  </a:lnTo>
                  <a:lnTo>
                    <a:pt x="2408296" y="76045"/>
                  </a:lnTo>
                  <a:lnTo>
                    <a:pt x="0" y="76045"/>
                  </a:lnTo>
                  <a:close/>
                </a:path>
              </a:pathLst>
            </a:custGeom>
            <a:solidFill>
              <a:srgbClr val="FFFFFF"/>
            </a:solidFill>
          </p:spPr>
          <p:txBody>
            <a:bodyPr/>
            <a:lstStyle/>
            <a:p>
              <a:endParaRPr lang="en-US"/>
            </a:p>
          </p:txBody>
        </p:sp>
        <p:sp>
          <p:nvSpPr>
            <p:cNvPr id="8" name="TextBox 8"/>
            <p:cNvSpPr txBox="1"/>
            <p:nvPr/>
          </p:nvSpPr>
          <p:spPr>
            <a:xfrm>
              <a:off x="0" y="-57150"/>
              <a:ext cx="2408296" cy="133195"/>
            </a:xfrm>
            <a:prstGeom prst="rect">
              <a:avLst/>
            </a:prstGeom>
          </p:spPr>
          <p:txBody>
            <a:bodyPr lIns="50800" tIns="50800" rIns="50800" bIns="50800" rtlCol="0" anchor="ctr"/>
            <a:lstStyle/>
            <a:p>
              <a:pPr algn="ctr">
                <a:lnSpc>
                  <a:spcPts val="2659"/>
                </a:lnSpc>
                <a:spcBef>
                  <a:spcPct val="0"/>
                </a:spcBef>
              </a:pPr>
              <a:endParaRPr/>
            </a:p>
          </p:txBody>
        </p:sp>
      </p:grpSp>
      <p:pic>
        <p:nvPicPr>
          <p:cNvPr id="10" name="Picture 9" descr="A black and white logo&#10;&#10;Description automatically generated">
            <a:extLst>
              <a:ext uri="{FF2B5EF4-FFF2-40B4-BE49-F238E27FC236}">
                <a16:creationId xmlns:a16="http://schemas.microsoft.com/office/drawing/2014/main" id="{55DEBECF-C50E-41A7-3226-A31F0DF8B1D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401800" y="338716"/>
            <a:ext cx="3225800" cy="1333500"/>
          </a:xfrm>
          <a:prstGeom prst="rect">
            <a:avLst/>
          </a:prstGeom>
        </p:spPr>
      </p:pic>
      <p:pic>
        <p:nvPicPr>
          <p:cNvPr id="12" name="Picture 11" descr="A white text on a black background&#10;&#10;Description automatically generated">
            <a:extLst>
              <a:ext uri="{FF2B5EF4-FFF2-40B4-BE49-F238E27FC236}">
                <a16:creationId xmlns:a16="http://schemas.microsoft.com/office/drawing/2014/main" id="{282DEE48-9722-BF53-26E6-0912F77DC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200" y="592081"/>
            <a:ext cx="3277651" cy="108013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
        <p:cNvGrpSpPr/>
        <p:nvPr/>
      </p:nvGrpSpPr>
      <p:grpSpPr>
        <a:xfrm>
          <a:off x="0" y="0"/>
          <a:ext cx="0" cy="0"/>
          <a:chOff x="0" y="0"/>
          <a:chExt cx="0" cy="0"/>
        </a:xfrm>
      </p:grpSpPr>
      <p:sp>
        <p:nvSpPr>
          <p:cNvPr id="2" name="TextBox 2"/>
          <p:cNvSpPr txBox="1"/>
          <p:nvPr/>
        </p:nvSpPr>
        <p:spPr>
          <a:xfrm>
            <a:off x="7500857" y="2817550"/>
            <a:ext cx="8272543" cy="1669881"/>
          </a:xfrm>
          <a:prstGeom prst="rect">
            <a:avLst/>
          </a:prstGeom>
        </p:spPr>
        <p:txBody>
          <a:bodyPr wrap="square" lIns="0" tIns="0" rIns="0" bIns="0" rtlCol="0" anchor="t">
            <a:spAutoFit/>
          </a:bodyPr>
          <a:lstStyle/>
          <a:p>
            <a:pPr marL="0" lvl="0" indent="0" algn="l">
              <a:lnSpc>
                <a:spcPts val="2639"/>
              </a:lnSpc>
              <a:spcBef>
                <a:spcPct val="0"/>
              </a:spcBef>
            </a:pPr>
            <a:r>
              <a:rPr lang="en-US" sz="2399" spc="230" dirty="0">
                <a:solidFill>
                  <a:srgbClr val="FFFFFF"/>
                </a:solidFill>
                <a:latin typeface="Poppins Bold"/>
              </a:rPr>
              <a:t>GITHUB LINK : </a:t>
            </a:r>
          </a:p>
          <a:p>
            <a:pPr marL="0" lvl="0" indent="0" algn="l">
              <a:lnSpc>
                <a:spcPts val="2639"/>
              </a:lnSpc>
              <a:spcBef>
                <a:spcPct val="0"/>
              </a:spcBef>
            </a:pPr>
            <a:r>
              <a:rPr lang="en-US" sz="2399" spc="230" dirty="0">
                <a:solidFill>
                  <a:srgbClr val="FFFFFF"/>
                </a:solidFill>
                <a:latin typeface="Poppins Bold"/>
              </a:rPr>
              <a:t> </a:t>
            </a:r>
            <a:r>
              <a:rPr lang="en-US" sz="2399" spc="230" dirty="0">
                <a:solidFill>
                  <a:srgbClr val="FFFFFF"/>
                </a:solidFill>
                <a:latin typeface="Poppins Bold"/>
                <a:hlinkClick r:id="rId2"/>
              </a:rPr>
              <a:t>https://github.com/NithinR241328/Hacktrix-Hackathon</a:t>
            </a:r>
            <a:endParaRPr lang="en-US" sz="2399" spc="230" dirty="0">
              <a:solidFill>
                <a:srgbClr val="FFFFFF"/>
              </a:solidFill>
              <a:latin typeface="Poppins Bold"/>
            </a:endParaRPr>
          </a:p>
          <a:p>
            <a:pPr marL="0" lvl="0" indent="0" algn="l">
              <a:lnSpc>
                <a:spcPts val="2639"/>
              </a:lnSpc>
              <a:spcBef>
                <a:spcPct val="0"/>
              </a:spcBef>
            </a:pPr>
            <a:endParaRPr lang="en-US" sz="2399" spc="230" dirty="0">
              <a:solidFill>
                <a:srgbClr val="FFFFFF"/>
              </a:solidFill>
              <a:latin typeface="Poppins Bold"/>
            </a:endParaRPr>
          </a:p>
        </p:txBody>
      </p:sp>
      <p:sp>
        <p:nvSpPr>
          <p:cNvPr id="8" name="TextBox 8"/>
          <p:cNvSpPr txBox="1"/>
          <p:nvPr/>
        </p:nvSpPr>
        <p:spPr>
          <a:xfrm>
            <a:off x="5334000" y="1041738"/>
            <a:ext cx="12191999" cy="859210"/>
          </a:xfrm>
          <a:prstGeom prst="rect">
            <a:avLst/>
          </a:prstGeom>
        </p:spPr>
        <p:txBody>
          <a:bodyPr wrap="square" lIns="0" tIns="0" rIns="0" bIns="0" rtlCol="0" anchor="t">
            <a:spAutoFit/>
          </a:bodyPr>
          <a:lstStyle/>
          <a:p>
            <a:pPr>
              <a:lnSpc>
                <a:spcPts val="6719"/>
              </a:lnSpc>
            </a:pPr>
            <a:r>
              <a:rPr lang="en-US" sz="5599" dirty="0">
                <a:solidFill>
                  <a:srgbClr val="FFFFFF"/>
                </a:solidFill>
                <a:latin typeface="Poppins Bold"/>
              </a:rPr>
              <a:t>HOUSEPRICE PREDICTION MODEL</a:t>
            </a:r>
          </a:p>
        </p:txBody>
      </p:sp>
      <p:sp>
        <p:nvSpPr>
          <p:cNvPr id="9" name="AutoShape 9"/>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sp>
        <p:nvSpPr>
          <p:cNvPr id="10" name="Freeform 10"/>
          <p:cNvSpPr/>
          <p:nvPr/>
        </p:nvSpPr>
        <p:spPr>
          <a:xfrm flipH="1">
            <a:off x="-1811192" y="1427962"/>
            <a:ext cx="9143383" cy="7431077"/>
          </a:xfrm>
          <a:custGeom>
            <a:avLst/>
            <a:gdLst/>
            <a:ahLst/>
            <a:cxnLst/>
            <a:rect l="l" t="t" r="r" b="b"/>
            <a:pathLst>
              <a:path w="9143383" h="7431077">
                <a:moveTo>
                  <a:pt x="9143383" y="0"/>
                </a:moveTo>
                <a:lnTo>
                  <a:pt x="0" y="0"/>
                </a:lnTo>
                <a:lnTo>
                  <a:pt x="0" y="7431076"/>
                </a:lnTo>
                <a:lnTo>
                  <a:pt x="9143383" y="7431076"/>
                </a:lnTo>
                <a:lnTo>
                  <a:pt x="9143383"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11" name="Group 11"/>
          <p:cNvGrpSpPr/>
          <p:nvPr/>
        </p:nvGrpSpPr>
        <p:grpSpPr>
          <a:xfrm>
            <a:off x="8981917" y="9998267"/>
            <a:ext cx="9995383" cy="288733"/>
            <a:chOff x="0" y="0"/>
            <a:chExt cx="2632529" cy="76045"/>
          </a:xfrm>
        </p:grpSpPr>
        <p:sp>
          <p:nvSpPr>
            <p:cNvPr id="12" name="Freeform 12"/>
            <p:cNvSpPr/>
            <p:nvPr/>
          </p:nvSpPr>
          <p:spPr>
            <a:xfrm>
              <a:off x="0" y="0"/>
              <a:ext cx="2632529" cy="76045"/>
            </a:xfrm>
            <a:custGeom>
              <a:avLst/>
              <a:gdLst/>
              <a:ahLst/>
              <a:cxnLst/>
              <a:rect l="l" t="t" r="r" b="b"/>
              <a:pathLst>
                <a:path w="2632529" h="76045">
                  <a:moveTo>
                    <a:pt x="0" y="0"/>
                  </a:moveTo>
                  <a:lnTo>
                    <a:pt x="2632529" y="0"/>
                  </a:lnTo>
                  <a:lnTo>
                    <a:pt x="2632529" y="76045"/>
                  </a:lnTo>
                  <a:lnTo>
                    <a:pt x="0" y="76045"/>
                  </a:lnTo>
                  <a:close/>
                </a:path>
              </a:pathLst>
            </a:custGeom>
            <a:solidFill>
              <a:srgbClr val="3DCAB1"/>
            </a:solidFill>
          </p:spPr>
          <p:txBody>
            <a:bodyPr/>
            <a:lstStyle/>
            <a:p>
              <a:endParaRPr lang="en-US"/>
            </a:p>
          </p:txBody>
        </p:sp>
        <p:sp>
          <p:nvSpPr>
            <p:cNvPr id="13" name="TextBox 13"/>
            <p:cNvSpPr txBox="1"/>
            <p:nvPr/>
          </p:nvSpPr>
          <p:spPr>
            <a:xfrm>
              <a:off x="0" y="-38100"/>
              <a:ext cx="2632529" cy="114145"/>
            </a:xfrm>
            <a:prstGeom prst="rect">
              <a:avLst/>
            </a:prstGeom>
          </p:spPr>
          <p:txBody>
            <a:bodyPr lIns="50800" tIns="50800" rIns="50800" bIns="50800" rtlCol="0" anchor="ctr"/>
            <a:lstStyle/>
            <a:p>
              <a:pPr algn="ctr">
                <a:lnSpc>
                  <a:spcPts val="2659"/>
                </a:lnSpc>
                <a:spcBef>
                  <a:spcPct val="0"/>
                </a:spcBef>
              </a:pPr>
              <a:endParaRPr/>
            </a:p>
          </p:txBody>
        </p:sp>
      </p:grpSp>
      <p:pic>
        <p:nvPicPr>
          <p:cNvPr id="14" name="Picture 13" descr="A black and white logo&#10;&#10;Description automatically generated">
            <a:extLst>
              <a:ext uri="{FF2B5EF4-FFF2-40B4-BE49-F238E27FC236}">
                <a16:creationId xmlns:a16="http://schemas.microsoft.com/office/drawing/2014/main" id="{A0B5A665-687F-4CDF-40C6-C8887F56894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72148"/>
            <a:ext cx="18288000" cy="4544475"/>
            <a:chOff x="0" y="0"/>
            <a:chExt cx="4816593" cy="1196899"/>
          </a:xfrm>
        </p:grpSpPr>
        <p:sp>
          <p:nvSpPr>
            <p:cNvPr id="3" name="Freeform 3"/>
            <p:cNvSpPr/>
            <p:nvPr/>
          </p:nvSpPr>
          <p:spPr>
            <a:xfrm>
              <a:off x="0" y="0"/>
              <a:ext cx="4816592" cy="1196899"/>
            </a:xfrm>
            <a:custGeom>
              <a:avLst/>
              <a:gdLst/>
              <a:ahLst/>
              <a:cxnLst/>
              <a:rect l="l" t="t" r="r" b="b"/>
              <a:pathLst>
                <a:path w="4816592" h="1196899">
                  <a:moveTo>
                    <a:pt x="0" y="0"/>
                  </a:moveTo>
                  <a:lnTo>
                    <a:pt x="4816592" y="0"/>
                  </a:lnTo>
                  <a:lnTo>
                    <a:pt x="4816592" y="1196899"/>
                  </a:lnTo>
                  <a:lnTo>
                    <a:pt x="0" y="1196899"/>
                  </a:lnTo>
                  <a:close/>
                </a:path>
              </a:pathLst>
            </a:custGeom>
            <a:solidFill>
              <a:srgbClr val="071C42"/>
            </a:solidFill>
          </p:spPr>
          <p:txBody>
            <a:bodyPr/>
            <a:lstStyle/>
            <a:p>
              <a:endParaRPr lang="en-US"/>
            </a:p>
          </p:txBody>
        </p:sp>
        <p:sp>
          <p:nvSpPr>
            <p:cNvPr id="4" name="TextBox 4"/>
            <p:cNvSpPr txBox="1"/>
            <p:nvPr/>
          </p:nvSpPr>
          <p:spPr>
            <a:xfrm>
              <a:off x="0" y="-38100"/>
              <a:ext cx="4816593" cy="123499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544726" y="5302601"/>
            <a:ext cx="6651996" cy="470642"/>
          </a:xfrm>
          <a:prstGeom prst="rect">
            <a:avLst/>
          </a:prstGeom>
        </p:spPr>
        <p:txBody>
          <a:bodyPr lIns="0" tIns="0" rIns="0" bIns="0" rtlCol="0" anchor="t">
            <a:spAutoFit/>
          </a:bodyPr>
          <a:lstStyle/>
          <a:p>
            <a:pPr>
              <a:lnSpc>
                <a:spcPts val="3360"/>
              </a:lnSpc>
            </a:pPr>
            <a:r>
              <a:rPr lang="en-US" sz="4000" dirty="0">
                <a:solidFill>
                  <a:srgbClr val="101010"/>
                </a:solidFill>
                <a:latin typeface="Poppins"/>
              </a:rPr>
              <a:t>Project Overview</a:t>
            </a:r>
          </a:p>
        </p:txBody>
      </p:sp>
      <p:sp>
        <p:nvSpPr>
          <p:cNvPr id="6" name="TextBox 6"/>
          <p:cNvSpPr txBox="1"/>
          <p:nvPr/>
        </p:nvSpPr>
        <p:spPr>
          <a:xfrm>
            <a:off x="1544727" y="6368415"/>
            <a:ext cx="15524073" cy="2596480"/>
          </a:xfrm>
          <a:prstGeom prst="rect">
            <a:avLst/>
          </a:prstGeom>
        </p:spPr>
        <p:txBody>
          <a:bodyPr wrap="square" lIns="0" tIns="0" rIns="0" bIns="0" rtlCol="0" anchor="t">
            <a:spAutoFit/>
          </a:bodyPr>
          <a:lstStyle/>
          <a:p>
            <a:pPr>
              <a:lnSpc>
                <a:spcPts val="2880"/>
              </a:lnSpc>
            </a:pPr>
            <a:r>
              <a:rPr lang="en-IN" sz="2400" dirty="0">
                <a:effectLst/>
                <a:latin typeface="Arial" panose="020B0604020202020204" pitchFamily="34" charset="0"/>
                <a:ea typeface="Arial" panose="020B0604020202020204" pitchFamily="34" charset="0"/>
              </a:rPr>
              <a:t> This project is a regression model that predict house prices in Chennai, India. This model predict the sales price of the houses based on various factors like location, property size, number of rooms, neighbourhood </a:t>
            </a:r>
            <a:r>
              <a:rPr lang="en-IN" sz="2400" dirty="0" err="1">
                <a:effectLst/>
                <a:latin typeface="Arial" panose="020B0604020202020204" pitchFamily="34" charset="0"/>
                <a:ea typeface="Arial" panose="020B0604020202020204" pitchFamily="34" charset="0"/>
              </a:rPr>
              <a:t>charateristics</a:t>
            </a:r>
            <a:r>
              <a:rPr lang="en-IN" sz="2400" dirty="0">
                <a:effectLst/>
                <a:latin typeface="Arial" panose="020B0604020202020204" pitchFamily="34" charset="0"/>
                <a:ea typeface="Arial" panose="020B0604020202020204" pitchFamily="34" charset="0"/>
              </a:rPr>
              <a:t> and market trends. For the methodology, different models (Linear Regression, Decision Tree Regressor, Random Forest Regressor, XGB Regressor, Extra Trees Regressor, K </a:t>
            </a:r>
            <a:r>
              <a:rPr lang="en-IN" sz="2400" dirty="0" err="1">
                <a:effectLst/>
                <a:latin typeface="Arial" panose="020B0604020202020204" pitchFamily="34" charset="0"/>
                <a:ea typeface="Arial" panose="020B0604020202020204" pitchFamily="34" charset="0"/>
              </a:rPr>
              <a:t>Neighbor</a:t>
            </a:r>
            <a:r>
              <a:rPr lang="en-IN" sz="2400" dirty="0">
                <a:effectLst/>
                <a:latin typeface="Arial" panose="020B0604020202020204" pitchFamily="34" charset="0"/>
                <a:ea typeface="Arial" panose="020B0604020202020204" pitchFamily="34" charset="0"/>
              </a:rPr>
              <a:t> Regressor, Gradient Boosting Regressor) are trained and compared for the best results. The main objective is to deliver the price of the house in Chennai with great accuracy which will assist the buyers, sellers and real estate professionals. </a:t>
            </a:r>
          </a:p>
          <a:p>
            <a:pPr>
              <a:lnSpc>
                <a:spcPts val="2880"/>
              </a:lnSpc>
            </a:pPr>
            <a:endParaRPr lang="en-US" sz="2400" dirty="0">
              <a:solidFill>
                <a:srgbClr val="545454"/>
              </a:solidFill>
              <a:latin typeface="Poppins"/>
            </a:endParaRPr>
          </a:p>
        </p:txBody>
      </p:sp>
      <p:sp>
        <p:nvSpPr>
          <p:cNvPr id="7" name="TextBox 7"/>
          <p:cNvSpPr txBox="1"/>
          <p:nvPr/>
        </p:nvSpPr>
        <p:spPr>
          <a:xfrm>
            <a:off x="1544726" y="2431802"/>
            <a:ext cx="6380074" cy="877804"/>
          </a:xfrm>
          <a:prstGeom prst="rect">
            <a:avLst/>
          </a:prstGeom>
        </p:spPr>
        <p:txBody>
          <a:bodyPr wrap="square" lIns="0" tIns="0" rIns="0" bIns="0" rtlCol="0" anchor="t">
            <a:spAutoFit/>
          </a:bodyPr>
          <a:lstStyle/>
          <a:p>
            <a:pPr>
              <a:lnSpc>
                <a:spcPts val="6719"/>
              </a:lnSpc>
            </a:pPr>
            <a:r>
              <a:rPr lang="en-US" sz="6500" dirty="0">
                <a:solidFill>
                  <a:srgbClr val="FFFFFF"/>
                </a:solidFill>
                <a:latin typeface="Poppins Bold"/>
              </a:rPr>
              <a:t>Introduction</a:t>
            </a:r>
          </a:p>
        </p:txBody>
      </p:sp>
      <p:sp>
        <p:nvSpPr>
          <p:cNvPr id="8" name="Freeform 8"/>
          <p:cNvSpPr/>
          <p:nvPr/>
        </p:nvSpPr>
        <p:spPr>
          <a:xfrm>
            <a:off x="13786888" y="629992"/>
            <a:ext cx="6267753" cy="5093974"/>
          </a:xfrm>
          <a:custGeom>
            <a:avLst/>
            <a:gdLst/>
            <a:ahLst/>
            <a:cxnLst/>
            <a:rect l="l" t="t" r="r" b="b"/>
            <a:pathLst>
              <a:path w="6267753" h="5093974">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9" name="Group 9"/>
          <p:cNvGrpSpPr/>
          <p:nvPr/>
        </p:nvGrpSpPr>
        <p:grpSpPr>
          <a:xfrm>
            <a:off x="0" y="4255742"/>
            <a:ext cx="6212838" cy="288733"/>
            <a:chOff x="0" y="0"/>
            <a:chExt cx="1636303" cy="76045"/>
          </a:xfrm>
        </p:grpSpPr>
        <p:sp>
          <p:nvSpPr>
            <p:cNvPr id="10" name="Freeform 1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txBody>
            <a:bodyPr/>
            <a:lstStyle/>
            <a:p>
              <a:endParaRPr lang="en-US"/>
            </a:p>
          </p:txBody>
        </p:sp>
        <p:sp>
          <p:nvSpPr>
            <p:cNvPr id="11" name="TextBox 1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pic>
        <p:nvPicPr>
          <p:cNvPr id="16" name="Picture 15" descr="A black and white logo&#10;&#10;Description automatically generated">
            <a:extLst>
              <a:ext uri="{FF2B5EF4-FFF2-40B4-BE49-F238E27FC236}">
                <a16:creationId xmlns:a16="http://schemas.microsoft.com/office/drawing/2014/main" id="{63545CEC-4022-A5FA-CF8F-7A50F0FCD89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681725" y="155234"/>
            <a:ext cx="2665950" cy="110206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utoShape 13"/>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grpSp>
        <p:nvGrpSpPr>
          <p:cNvPr id="14" name="Group 14"/>
          <p:cNvGrpSpPr/>
          <p:nvPr/>
        </p:nvGrpSpPr>
        <p:grpSpPr>
          <a:xfrm>
            <a:off x="0" y="0"/>
            <a:ext cx="7352672" cy="10287000"/>
            <a:chOff x="0" y="0"/>
            <a:chExt cx="1936506" cy="2709333"/>
          </a:xfrm>
        </p:grpSpPr>
        <p:sp>
          <p:nvSpPr>
            <p:cNvPr id="15" name="Freeform 15"/>
            <p:cNvSpPr/>
            <p:nvPr/>
          </p:nvSpPr>
          <p:spPr>
            <a:xfrm>
              <a:off x="0" y="0"/>
              <a:ext cx="1936506" cy="2709333"/>
            </a:xfrm>
            <a:custGeom>
              <a:avLst/>
              <a:gdLst/>
              <a:ahLst/>
              <a:cxnLst/>
              <a:rect l="l" t="t" r="r" b="b"/>
              <a:pathLst>
                <a:path w="1936506" h="2709333">
                  <a:moveTo>
                    <a:pt x="0" y="0"/>
                  </a:moveTo>
                  <a:lnTo>
                    <a:pt x="1936506" y="0"/>
                  </a:lnTo>
                  <a:lnTo>
                    <a:pt x="1936506" y="2709333"/>
                  </a:lnTo>
                  <a:lnTo>
                    <a:pt x="0" y="2709333"/>
                  </a:lnTo>
                  <a:close/>
                </a:path>
              </a:pathLst>
            </a:custGeom>
            <a:solidFill>
              <a:srgbClr val="071C42"/>
            </a:solidFill>
          </p:spPr>
          <p:txBody>
            <a:bodyPr/>
            <a:lstStyle/>
            <a:p>
              <a:endParaRPr lang="en-US" dirty="0"/>
            </a:p>
          </p:txBody>
        </p:sp>
        <p:sp>
          <p:nvSpPr>
            <p:cNvPr id="16" name="TextBox 16"/>
            <p:cNvSpPr txBox="1"/>
            <p:nvPr/>
          </p:nvSpPr>
          <p:spPr>
            <a:xfrm>
              <a:off x="0" y="-38100"/>
              <a:ext cx="1936506" cy="2747433"/>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589731" y="7183004"/>
            <a:ext cx="6267753" cy="5093974"/>
          </a:xfrm>
          <a:custGeom>
            <a:avLst/>
            <a:gdLst/>
            <a:ahLst/>
            <a:cxnLst/>
            <a:rect l="l" t="t" r="r" b="b"/>
            <a:pathLst>
              <a:path w="6267753" h="5093974">
                <a:moveTo>
                  <a:pt x="0" y="0"/>
                </a:moveTo>
                <a:lnTo>
                  <a:pt x="6267753" y="0"/>
                </a:lnTo>
                <a:lnTo>
                  <a:pt x="6267753"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8" name="TextBox 18"/>
          <p:cNvSpPr txBox="1"/>
          <p:nvPr/>
        </p:nvSpPr>
        <p:spPr>
          <a:xfrm>
            <a:off x="874594" y="1202835"/>
            <a:ext cx="5764685" cy="2578206"/>
          </a:xfrm>
          <a:prstGeom prst="rect">
            <a:avLst/>
          </a:prstGeom>
        </p:spPr>
        <p:txBody>
          <a:bodyPr wrap="square" lIns="0" tIns="0" rIns="0" bIns="0" rtlCol="0" anchor="t">
            <a:spAutoFit/>
          </a:bodyPr>
          <a:lstStyle/>
          <a:p>
            <a:pPr>
              <a:lnSpc>
                <a:spcPts val="6719"/>
              </a:lnSpc>
            </a:pPr>
            <a:r>
              <a:rPr lang="en-US" sz="6500" dirty="0">
                <a:solidFill>
                  <a:srgbClr val="FFFFFF"/>
                </a:solidFill>
                <a:latin typeface="Poppins Bold"/>
              </a:rPr>
              <a:t>Target Users and market selection</a:t>
            </a:r>
          </a:p>
        </p:txBody>
      </p:sp>
      <p:grpSp>
        <p:nvGrpSpPr>
          <p:cNvPr id="19" name="Group 19"/>
          <p:cNvGrpSpPr/>
          <p:nvPr/>
        </p:nvGrpSpPr>
        <p:grpSpPr>
          <a:xfrm>
            <a:off x="0" y="0"/>
            <a:ext cx="6212838" cy="288733"/>
            <a:chOff x="0" y="0"/>
            <a:chExt cx="1636303" cy="76045"/>
          </a:xfrm>
        </p:grpSpPr>
        <p:sp>
          <p:nvSpPr>
            <p:cNvPr id="20" name="Freeform 20"/>
            <p:cNvSpPr/>
            <p:nvPr/>
          </p:nvSpPr>
          <p:spPr>
            <a:xfrm>
              <a:off x="0" y="0"/>
              <a:ext cx="1636303" cy="76045"/>
            </a:xfrm>
            <a:custGeom>
              <a:avLst/>
              <a:gdLst/>
              <a:ahLst/>
              <a:cxnLst/>
              <a:rect l="l" t="t" r="r" b="b"/>
              <a:pathLst>
                <a:path w="1636303" h="76045">
                  <a:moveTo>
                    <a:pt x="0" y="0"/>
                  </a:moveTo>
                  <a:lnTo>
                    <a:pt x="1636303" y="0"/>
                  </a:lnTo>
                  <a:lnTo>
                    <a:pt x="1636303" y="76045"/>
                  </a:lnTo>
                  <a:lnTo>
                    <a:pt x="0" y="76045"/>
                  </a:lnTo>
                  <a:close/>
                </a:path>
              </a:pathLst>
            </a:custGeom>
            <a:solidFill>
              <a:srgbClr val="3DCAB1"/>
            </a:solidFill>
          </p:spPr>
          <p:txBody>
            <a:bodyPr/>
            <a:lstStyle/>
            <a:p>
              <a:endParaRPr lang="en-US"/>
            </a:p>
          </p:txBody>
        </p:sp>
        <p:sp>
          <p:nvSpPr>
            <p:cNvPr id="21" name="TextBox 21"/>
            <p:cNvSpPr txBox="1"/>
            <p:nvPr/>
          </p:nvSpPr>
          <p:spPr>
            <a:xfrm>
              <a:off x="0" y="-38100"/>
              <a:ext cx="1636303" cy="114145"/>
            </a:xfrm>
            <a:prstGeom prst="rect">
              <a:avLst/>
            </a:prstGeom>
          </p:spPr>
          <p:txBody>
            <a:bodyPr lIns="50800" tIns="50800" rIns="50800" bIns="50800" rtlCol="0" anchor="ctr"/>
            <a:lstStyle/>
            <a:p>
              <a:pPr algn="ctr">
                <a:lnSpc>
                  <a:spcPts val="2659"/>
                </a:lnSpc>
                <a:spcBef>
                  <a:spcPct val="0"/>
                </a:spcBef>
              </a:pPr>
              <a:endParaRPr/>
            </a:p>
          </p:txBody>
        </p:sp>
      </p:grpSp>
      <p:sp>
        <p:nvSpPr>
          <p:cNvPr id="29" name="TextBox 22">
            <a:extLst>
              <a:ext uri="{FF2B5EF4-FFF2-40B4-BE49-F238E27FC236}">
                <a16:creationId xmlns:a16="http://schemas.microsoft.com/office/drawing/2014/main" id="{BC88AFC3-4BF1-8053-C16B-4E298249867B}"/>
              </a:ext>
            </a:extLst>
          </p:cNvPr>
          <p:cNvSpPr txBox="1"/>
          <p:nvPr/>
        </p:nvSpPr>
        <p:spPr>
          <a:xfrm>
            <a:off x="7723546" y="689843"/>
            <a:ext cx="9740103" cy="10012869"/>
          </a:xfrm>
          <a:prstGeom prst="rect">
            <a:avLst/>
          </a:prstGeom>
        </p:spPr>
        <p:txBody>
          <a:bodyPr wrap="square" lIns="0" tIns="0" rIns="0" bIns="0" rtlCol="0" anchor="t">
            <a:spAutoFit/>
          </a:bodyPr>
          <a:lstStyle/>
          <a:p>
            <a:pPr>
              <a:lnSpc>
                <a:spcPts val="2880"/>
              </a:lnSpc>
            </a:pPr>
            <a:r>
              <a:rPr lang="en-US" sz="2400" b="1" dirty="0">
                <a:latin typeface="Poppins"/>
              </a:rPr>
              <a:t>Target Users:</a:t>
            </a:r>
          </a:p>
          <a:p>
            <a:pPr marL="800100" lvl="1" indent="-342900">
              <a:lnSpc>
                <a:spcPts val="2880"/>
              </a:lnSpc>
              <a:buFont typeface="Arial" panose="020B0604020202020204" pitchFamily="34" charset="0"/>
              <a:buChar char="•"/>
            </a:pPr>
            <a:r>
              <a:rPr lang="en-US" b="1" dirty="0">
                <a:latin typeface="Poppins"/>
              </a:rPr>
              <a:t>Homebuyers: </a:t>
            </a:r>
            <a:r>
              <a:rPr lang="en-US" dirty="0">
                <a:latin typeface="Poppins"/>
              </a:rPr>
              <a:t>These are potential buyers who want to estimate the price of a house before making a purchase. They seek accurate predictions to inform their decisions.</a:t>
            </a:r>
          </a:p>
          <a:p>
            <a:pPr marL="800100" lvl="1" indent="-342900">
              <a:lnSpc>
                <a:spcPts val="2880"/>
              </a:lnSpc>
              <a:buFont typeface="Arial" panose="020B0604020202020204" pitchFamily="34" charset="0"/>
              <a:buChar char="•"/>
            </a:pPr>
            <a:r>
              <a:rPr lang="en-US" b="1" dirty="0">
                <a:latin typeface="Poppins"/>
              </a:rPr>
              <a:t>Real Estate Agents: </a:t>
            </a:r>
            <a:r>
              <a:rPr lang="en-US" dirty="0">
                <a:latin typeface="Poppins"/>
              </a:rPr>
              <a:t>Agents can benefit from accurate price predictions to advise clients, negotiate deals, and optimize property listings.</a:t>
            </a:r>
          </a:p>
          <a:p>
            <a:pPr marL="800100" lvl="1" indent="-342900">
              <a:lnSpc>
                <a:spcPts val="2880"/>
              </a:lnSpc>
              <a:buFont typeface="Arial" panose="020B0604020202020204" pitchFamily="34" charset="0"/>
              <a:buChar char="•"/>
            </a:pPr>
            <a:r>
              <a:rPr lang="en-US" b="1" dirty="0">
                <a:latin typeface="Poppins"/>
              </a:rPr>
              <a:t>Investors: </a:t>
            </a:r>
            <a:r>
              <a:rPr lang="en-US" dirty="0">
                <a:latin typeface="Poppins"/>
              </a:rPr>
              <a:t>Investors, whether individual or institutional, use predictions to evaluate investment opportunities and assess potential returns.</a:t>
            </a:r>
          </a:p>
          <a:p>
            <a:pPr marL="800100" lvl="1" indent="-342900">
              <a:lnSpc>
                <a:spcPts val="2880"/>
              </a:lnSpc>
              <a:buFont typeface="Arial" panose="020B0604020202020204" pitchFamily="34" charset="0"/>
              <a:buChar char="•"/>
            </a:pPr>
            <a:r>
              <a:rPr lang="en-US" b="1" dirty="0">
                <a:latin typeface="Poppins"/>
              </a:rPr>
              <a:t>Appraisers: </a:t>
            </a:r>
            <a:r>
              <a:rPr lang="en-US" dirty="0">
                <a:latin typeface="Poppins"/>
              </a:rPr>
              <a:t>Appraisers rely on accurate valuations for mortgage lending, tax assessments, and other purposes.</a:t>
            </a:r>
          </a:p>
          <a:p>
            <a:pPr marL="800100" lvl="1" indent="-342900">
              <a:lnSpc>
                <a:spcPts val="2880"/>
              </a:lnSpc>
              <a:buFont typeface="Arial" panose="020B0604020202020204" pitchFamily="34" charset="0"/>
              <a:buChar char="•"/>
            </a:pPr>
            <a:r>
              <a:rPr lang="en-US" b="1" dirty="0">
                <a:latin typeface="Poppins"/>
              </a:rPr>
              <a:t>Homeowners: </a:t>
            </a:r>
            <a:r>
              <a:rPr lang="en-US" dirty="0">
                <a:latin typeface="Poppins"/>
              </a:rPr>
              <a:t>Existing homeowners may be interested in understanding the current value of their property.</a:t>
            </a:r>
          </a:p>
          <a:p>
            <a:pPr marL="800100" lvl="1" indent="-342900">
              <a:lnSpc>
                <a:spcPts val="2880"/>
              </a:lnSpc>
              <a:buFont typeface="Arial" panose="020B0604020202020204" pitchFamily="34" charset="0"/>
              <a:buChar char="•"/>
            </a:pPr>
            <a:r>
              <a:rPr lang="en-US" dirty="0">
                <a:latin typeface="Poppins"/>
              </a:rPr>
              <a:t>Property Type: Choose the type of properties (e.g., single-family homes, condos, apartments) you want to predict prices for.</a:t>
            </a:r>
          </a:p>
          <a:p>
            <a:pPr>
              <a:lnSpc>
                <a:spcPts val="2880"/>
              </a:lnSpc>
            </a:pPr>
            <a:endParaRPr lang="en-US" dirty="0">
              <a:latin typeface="Poppins"/>
            </a:endParaRPr>
          </a:p>
          <a:p>
            <a:pPr>
              <a:lnSpc>
                <a:spcPts val="2880"/>
              </a:lnSpc>
            </a:pPr>
            <a:r>
              <a:rPr lang="en-US" sz="2400" b="1" dirty="0">
                <a:latin typeface="Poppins"/>
              </a:rPr>
              <a:t>Market Selection:</a:t>
            </a:r>
          </a:p>
          <a:p>
            <a:pPr marL="800100" marR="0" lvl="1" indent="-342900" algn="l" defTabSz="914400" rtl="0" eaLnBrk="1" fontAlgn="auto" latinLnBrk="0" hangingPunct="1">
              <a:lnSpc>
                <a:spcPts val="288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Poppins"/>
                <a:ea typeface="+mn-ea"/>
                <a:cs typeface="+mn-cs"/>
              </a:rPr>
              <a:t>Property Type: </a:t>
            </a:r>
            <a:r>
              <a:rPr kumimoji="0" lang="en-US" sz="1800" b="0" i="0" u="none" strike="noStrike" kern="1200" cap="none" spc="0" normalizeH="0" baseline="0" noProof="0" dirty="0">
                <a:ln>
                  <a:noFill/>
                </a:ln>
                <a:solidFill>
                  <a:prstClr val="black"/>
                </a:solidFill>
                <a:effectLst/>
                <a:uLnTx/>
                <a:uFillTx/>
                <a:latin typeface="Poppins"/>
                <a:ea typeface="+mn-ea"/>
                <a:cs typeface="+mn-cs"/>
              </a:rPr>
              <a:t>Choose the type of properties (e.g., single-family homes, condos, apartments) you want to predict prices for.</a:t>
            </a:r>
          </a:p>
          <a:p>
            <a:pPr marL="800100" marR="0" lvl="1" indent="-342900" algn="l" defTabSz="914400" rtl="0" eaLnBrk="1" fontAlgn="auto" latinLnBrk="0" hangingPunct="1">
              <a:lnSpc>
                <a:spcPts val="288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prstClr val="black"/>
                </a:solidFill>
                <a:effectLst/>
                <a:uLnTx/>
                <a:uFillTx/>
                <a:latin typeface="Poppins"/>
                <a:ea typeface="+mn-ea"/>
                <a:cs typeface="+mn-cs"/>
              </a:rPr>
              <a:t>Geographic Area:</a:t>
            </a:r>
            <a:r>
              <a:rPr kumimoji="0" lang="en-US" sz="1800" b="0" i="0" u="none" strike="noStrike" kern="1200" cap="none" spc="0" normalizeH="0" baseline="0" noProof="0" dirty="0">
                <a:ln>
                  <a:noFill/>
                </a:ln>
                <a:solidFill>
                  <a:prstClr val="black"/>
                </a:solidFill>
                <a:effectLst/>
                <a:uLnTx/>
                <a:uFillTx/>
                <a:latin typeface="Poppins"/>
                <a:ea typeface="+mn-ea"/>
                <a:cs typeface="+mn-cs"/>
              </a:rPr>
              <a:t> Decide on the region or city where you want to focus. Consider factors like housing demand, economic growth, and population trends.</a:t>
            </a:r>
          </a:p>
          <a:p>
            <a:pPr marL="800100" marR="0" lvl="1" indent="-342900" algn="l" defTabSz="914400" rtl="0" eaLnBrk="1" fontAlgn="auto" latinLnBrk="0" hangingPunct="1">
              <a:lnSpc>
                <a:spcPts val="2880"/>
              </a:lnSpc>
              <a:spcBef>
                <a:spcPts val="0"/>
              </a:spcBef>
              <a:spcAft>
                <a:spcPts val="0"/>
              </a:spcAft>
              <a:buClrTx/>
              <a:buSzTx/>
              <a:buFont typeface="Arial" panose="020B0604020202020204" pitchFamily="34" charset="0"/>
              <a:buChar char="•"/>
              <a:tabLst/>
              <a:defRPr/>
            </a:pPr>
            <a:r>
              <a:rPr lang="en-US" b="1" dirty="0">
                <a:solidFill>
                  <a:prstClr val="black"/>
                </a:solidFill>
                <a:latin typeface="Poppins"/>
              </a:rPr>
              <a:t>Price Range: </a:t>
            </a:r>
            <a:r>
              <a:rPr lang="en-US" dirty="0">
                <a:solidFill>
                  <a:prstClr val="black"/>
                </a:solidFill>
                <a:latin typeface="Poppins"/>
              </a:rPr>
              <a:t>Determine whether you’ll focus on affordable housing, luxury properties, or a specific price range.</a:t>
            </a:r>
          </a:p>
          <a:p>
            <a:pPr marL="800100" marR="0" lvl="1" indent="-342900" algn="l" defTabSz="914400" rtl="0" eaLnBrk="1" fontAlgn="auto" latinLnBrk="0" hangingPunct="1">
              <a:lnSpc>
                <a:spcPts val="2880"/>
              </a:lnSpc>
              <a:spcBef>
                <a:spcPts val="0"/>
              </a:spcBef>
              <a:spcAft>
                <a:spcPts val="0"/>
              </a:spcAft>
              <a:buClrTx/>
              <a:buSzTx/>
              <a:buFont typeface="Arial" panose="020B0604020202020204" pitchFamily="34" charset="0"/>
              <a:buChar char="•"/>
              <a:tabLst/>
              <a:defRPr/>
            </a:pPr>
            <a:r>
              <a:rPr lang="en-US" b="1" dirty="0">
                <a:solidFill>
                  <a:prstClr val="black"/>
                </a:solidFill>
                <a:latin typeface="Poppins"/>
              </a:rPr>
              <a:t>Data Availability: </a:t>
            </a:r>
            <a:r>
              <a:rPr lang="en-US" dirty="0">
                <a:solidFill>
                  <a:prstClr val="black"/>
                </a:solidFill>
                <a:latin typeface="Poppins"/>
              </a:rPr>
              <a:t>Ensure that relevant data (such as historical sales, property features, neighborhood characteristics) is accessible for your chosen market.</a:t>
            </a:r>
          </a:p>
          <a:p>
            <a:pPr marL="800100" marR="0" lvl="1" indent="-342900" algn="l" defTabSz="914400" rtl="0" eaLnBrk="1" fontAlgn="auto" latinLnBrk="0" hangingPunct="1">
              <a:lnSpc>
                <a:spcPts val="2880"/>
              </a:lnSpc>
              <a:spcBef>
                <a:spcPts val="0"/>
              </a:spcBef>
              <a:spcAft>
                <a:spcPts val="0"/>
              </a:spcAft>
              <a:buClrTx/>
              <a:buSzTx/>
              <a:buFont typeface="Arial" panose="020B0604020202020204" pitchFamily="34" charset="0"/>
              <a:buChar char="•"/>
              <a:tabLst/>
              <a:defRPr/>
            </a:pPr>
            <a:endParaRPr lang="en-US" dirty="0">
              <a:solidFill>
                <a:prstClr val="black"/>
              </a:solidFill>
              <a:latin typeface="Poppins"/>
            </a:endParaRPr>
          </a:p>
        </p:txBody>
      </p:sp>
      <p:pic>
        <p:nvPicPr>
          <p:cNvPr id="33" name="Picture 32" descr="A black and white logo&#10;&#10;Description automatically generated">
            <a:extLst>
              <a:ext uri="{FF2B5EF4-FFF2-40B4-BE49-F238E27FC236}">
                <a16:creationId xmlns:a16="http://schemas.microsoft.com/office/drawing/2014/main" id="{231C1152-4E7E-4322-F2DF-28DFAD870E8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8200" y="8692222"/>
            <a:ext cx="2665950" cy="110206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 name="TextBox 2"/>
          <p:cNvSpPr txBox="1"/>
          <p:nvPr/>
        </p:nvSpPr>
        <p:spPr>
          <a:xfrm>
            <a:off x="1221496" y="1456808"/>
            <a:ext cx="4188704" cy="859210"/>
          </a:xfrm>
          <a:prstGeom prst="rect">
            <a:avLst/>
          </a:prstGeom>
        </p:spPr>
        <p:txBody>
          <a:bodyPr wrap="square" lIns="0" tIns="0" rIns="0" bIns="0" rtlCol="0" anchor="t">
            <a:spAutoFit/>
          </a:bodyPr>
          <a:lstStyle/>
          <a:p>
            <a:pPr algn="ctr">
              <a:lnSpc>
                <a:spcPts val="6719"/>
              </a:lnSpc>
            </a:pPr>
            <a:r>
              <a:rPr lang="en-US" sz="6500" dirty="0">
                <a:solidFill>
                  <a:srgbClr val="101010"/>
                </a:solidFill>
                <a:latin typeface="Poppins Bold"/>
              </a:rPr>
              <a:t>Problems</a:t>
            </a:r>
          </a:p>
        </p:txBody>
      </p:sp>
      <p:grpSp>
        <p:nvGrpSpPr>
          <p:cNvPr id="3" name="Group 3"/>
          <p:cNvGrpSpPr/>
          <p:nvPr/>
        </p:nvGrpSpPr>
        <p:grpSpPr>
          <a:xfrm>
            <a:off x="5687" y="3153780"/>
            <a:ext cx="18288000" cy="7133220"/>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US"/>
            </a:p>
          </p:txBody>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3512169"/>
            <a:ext cx="3509493" cy="436017"/>
          </a:xfrm>
          <a:prstGeom prst="rect">
            <a:avLst/>
          </a:prstGeom>
        </p:spPr>
        <p:txBody>
          <a:bodyPr lIns="0" tIns="0" rIns="0" bIns="0" rtlCol="0" anchor="t">
            <a:spAutoFit/>
          </a:bodyPr>
          <a:lstStyle/>
          <a:p>
            <a:pPr>
              <a:lnSpc>
                <a:spcPts val="3360"/>
              </a:lnSpc>
            </a:pPr>
            <a:r>
              <a:rPr lang="en-US" sz="3200" dirty="0">
                <a:solidFill>
                  <a:srgbClr val="FFFFFF"/>
                </a:solidFill>
                <a:latin typeface="Poppins Bold"/>
              </a:rPr>
              <a:t>Explain</a:t>
            </a:r>
          </a:p>
        </p:txBody>
      </p:sp>
      <p:sp>
        <p:nvSpPr>
          <p:cNvPr id="7" name="TextBox 7"/>
          <p:cNvSpPr txBox="1"/>
          <p:nvPr/>
        </p:nvSpPr>
        <p:spPr>
          <a:xfrm>
            <a:off x="1090504" y="4306575"/>
            <a:ext cx="15618704" cy="6041654"/>
          </a:xfrm>
          <a:prstGeom prst="rect">
            <a:avLst/>
          </a:prstGeom>
        </p:spPr>
        <p:txBody>
          <a:bodyPr wrap="square" lIns="0" tIns="0" rIns="0" bIns="0" rtlCol="0" anchor="t">
            <a:spAutoFit/>
          </a:bodyPr>
          <a:lstStyle/>
          <a:p>
            <a:pPr>
              <a:lnSpc>
                <a:spcPct val="150000"/>
              </a:lnSpc>
            </a:pPr>
            <a:r>
              <a:rPr lang="en-US" sz="2400" dirty="0">
                <a:solidFill>
                  <a:srgbClr val="D9D9D9"/>
                </a:solidFill>
                <a:latin typeface="Poppins"/>
              </a:rPr>
              <a:t>Basic problems faced by people in buying houses in huge metropolitan cities are;</a:t>
            </a:r>
          </a:p>
          <a:p>
            <a:pPr marL="742950" lvl="1" indent="-285750">
              <a:lnSpc>
                <a:spcPct val="150000"/>
              </a:lnSpc>
              <a:buFont typeface="Wingdings" panose="05000000000000000000" pitchFamily="2" charset="2"/>
              <a:buChar char="Ø"/>
            </a:pPr>
            <a:r>
              <a:rPr lang="en-US" sz="2400" dirty="0">
                <a:solidFill>
                  <a:srgbClr val="D9D9D9"/>
                </a:solidFill>
                <a:latin typeface="Poppins"/>
              </a:rPr>
              <a:t>Lack of Information : Homebuyers often lack accurate information about the property values ,leading to </a:t>
            </a:r>
            <a:r>
              <a:rPr lang="en-US" sz="2400" dirty="0" err="1">
                <a:solidFill>
                  <a:srgbClr val="D9D9D9"/>
                </a:solidFill>
                <a:latin typeface="Poppins"/>
              </a:rPr>
              <a:t>uncertainity</a:t>
            </a:r>
            <a:r>
              <a:rPr lang="en-US" sz="2400" dirty="0">
                <a:solidFill>
                  <a:srgbClr val="D9D9D9"/>
                </a:solidFill>
                <a:latin typeface="Poppins"/>
              </a:rPr>
              <a:t> during negotiations.</a:t>
            </a:r>
          </a:p>
          <a:p>
            <a:pPr marL="742950" lvl="1" indent="-285750">
              <a:lnSpc>
                <a:spcPct val="150000"/>
              </a:lnSpc>
              <a:buFont typeface="Wingdings" panose="05000000000000000000" pitchFamily="2" charset="2"/>
              <a:buChar char="Ø"/>
            </a:pPr>
            <a:r>
              <a:rPr lang="en-US" sz="2400" dirty="0">
                <a:solidFill>
                  <a:srgbClr val="D9D9D9"/>
                </a:solidFill>
                <a:latin typeface="Poppins"/>
              </a:rPr>
              <a:t>Sellers Overpricing : Sellers may overprice their properties, deterring potential buyers. Conversely, underpricing leads to financial losses.</a:t>
            </a:r>
          </a:p>
          <a:p>
            <a:pPr marL="742950" lvl="1" indent="-285750">
              <a:lnSpc>
                <a:spcPct val="150000"/>
              </a:lnSpc>
              <a:buFont typeface="Wingdings" panose="05000000000000000000" pitchFamily="2" charset="2"/>
              <a:buChar char="Ø"/>
            </a:pPr>
            <a:r>
              <a:rPr lang="en-US" sz="2400" dirty="0">
                <a:solidFill>
                  <a:srgbClr val="D9D9D9"/>
                </a:solidFill>
                <a:latin typeface="Poppins"/>
              </a:rPr>
              <a:t>Market trend fluctuation : Real estate markets fluctuate due to economic conditions, supply-demand dynamics, and external factors.</a:t>
            </a:r>
          </a:p>
          <a:p>
            <a:pPr marL="742950" lvl="1" indent="-285750">
              <a:lnSpc>
                <a:spcPct val="150000"/>
              </a:lnSpc>
              <a:buFont typeface="Wingdings" panose="05000000000000000000" pitchFamily="2" charset="2"/>
              <a:buChar char="Ø"/>
            </a:pPr>
            <a:r>
              <a:rPr lang="en-US" sz="2400" dirty="0">
                <a:solidFill>
                  <a:srgbClr val="D9D9D9"/>
                </a:solidFill>
                <a:latin typeface="Poppins"/>
              </a:rPr>
              <a:t>Neighborhood Insights : Buyers need information about neighborhood amenities, safety, schools, and future development.</a:t>
            </a:r>
          </a:p>
          <a:p>
            <a:pPr marL="742950" lvl="1" indent="-285750">
              <a:lnSpc>
                <a:spcPct val="150000"/>
              </a:lnSpc>
              <a:buFont typeface="Wingdings" panose="05000000000000000000" pitchFamily="2" charset="2"/>
              <a:buChar char="Ø"/>
            </a:pPr>
            <a:r>
              <a:rPr lang="en-US" sz="2400" dirty="0">
                <a:solidFill>
                  <a:srgbClr val="D9D9D9"/>
                </a:solidFill>
                <a:latin typeface="Poppins"/>
              </a:rPr>
              <a:t>Accessibility : Ensuring sufficient water facility , electricity, security  and easy access to basic needs such as </a:t>
            </a: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pic>
        <p:nvPicPr>
          <p:cNvPr id="21" name="Picture 20" descr="A black and white logo&#10;&#10;Description automatically generated">
            <a:extLst>
              <a:ext uri="{FF2B5EF4-FFF2-40B4-BE49-F238E27FC236}">
                <a16:creationId xmlns:a16="http://schemas.microsoft.com/office/drawing/2014/main" id="{8E534357-1DDB-8D7D-08AD-8F2C6088E51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sp>
        <p:nvSpPr>
          <p:cNvPr id="6" name="TextBox 6"/>
          <p:cNvSpPr txBox="1"/>
          <p:nvPr/>
        </p:nvSpPr>
        <p:spPr>
          <a:xfrm>
            <a:off x="7997838" y="1230826"/>
            <a:ext cx="4319035" cy="511679"/>
          </a:xfrm>
          <a:prstGeom prst="rect">
            <a:avLst/>
          </a:prstGeom>
        </p:spPr>
        <p:txBody>
          <a:bodyPr wrap="square" lIns="0" tIns="0" rIns="0" bIns="0" rtlCol="0" anchor="t">
            <a:spAutoFit/>
          </a:bodyPr>
          <a:lstStyle/>
          <a:p>
            <a:pPr>
              <a:lnSpc>
                <a:spcPts val="3360"/>
              </a:lnSpc>
            </a:pPr>
            <a:r>
              <a:rPr lang="en-US" sz="4800" dirty="0">
                <a:solidFill>
                  <a:srgbClr val="FFFFFF"/>
                </a:solidFill>
                <a:latin typeface="Poppins Bold"/>
              </a:rPr>
              <a:t>Solution </a:t>
            </a:r>
          </a:p>
        </p:txBody>
      </p:sp>
      <p:sp>
        <p:nvSpPr>
          <p:cNvPr id="11" name="TextBox 11"/>
          <p:cNvSpPr txBox="1"/>
          <p:nvPr/>
        </p:nvSpPr>
        <p:spPr>
          <a:xfrm>
            <a:off x="13511765" y="985175"/>
            <a:ext cx="2687208" cy="424815"/>
          </a:xfrm>
          <a:prstGeom prst="rect">
            <a:avLst/>
          </a:prstGeom>
        </p:spPr>
        <p:txBody>
          <a:bodyPr lIns="0" tIns="0" rIns="0" bIns="0" rtlCol="0" anchor="t">
            <a:spAutoFit/>
          </a:bodyPr>
          <a:lstStyle/>
          <a:p>
            <a:pPr>
              <a:lnSpc>
                <a:spcPts val="3360"/>
              </a:lnSpc>
            </a:pPr>
            <a:r>
              <a:rPr lang="en-US" sz="2400">
                <a:solidFill>
                  <a:srgbClr val="FFFFFF"/>
                </a:solidFill>
                <a:latin typeface="Poppins Bold"/>
              </a:rPr>
              <a:t>Solution 2</a:t>
            </a:r>
          </a:p>
        </p:txBody>
      </p:sp>
      <p:sp>
        <p:nvSpPr>
          <p:cNvPr id="12" name="TextBox 12"/>
          <p:cNvSpPr txBox="1"/>
          <p:nvPr/>
        </p:nvSpPr>
        <p:spPr>
          <a:xfrm>
            <a:off x="13511765" y="1563715"/>
            <a:ext cx="4109035" cy="2889885"/>
          </a:xfrm>
          <a:prstGeom prst="rect">
            <a:avLst/>
          </a:prstGeom>
        </p:spPr>
        <p:txBody>
          <a:bodyPr lIns="0" tIns="0" rIns="0" bIns="0" rtlCol="0" anchor="t">
            <a:spAutoFit/>
          </a:bodyPr>
          <a:lstStyle/>
          <a:p>
            <a:pPr>
              <a:lnSpc>
                <a:spcPts val="2880"/>
              </a:lnSpc>
            </a:pPr>
            <a:r>
              <a:rPr lang="en-US" sz="1800">
                <a:solidFill>
                  <a:srgbClr val="FFFFFF"/>
                </a:solidFill>
                <a:latin typeface="Poppins"/>
              </a:rPr>
              <a:t>In the presentation session, the background can be filled with information that is arranged systematically and effectively concerning an interesting topic to be used as material for discussion at the opening of the presentation session. </a:t>
            </a:r>
          </a:p>
        </p:txBody>
      </p:sp>
      <p:grpSp>
        <p:nvGrpSpPr>
          <p:cNvPr id="18" name="Group 18"/>
          <p:cNvGrpSpPr/>
          <p:nvPr/>
        </p:nvGrpSpPr>
        <p:grpSpPr>
          <a:xfrm>
            <a:off x="6096000" y="13482"/>
            <a:ext cx="12192000" cy="10287000"/>
            <a:chOff x="0" y="0"/>
            <a:chExt cx="1290296" cy="1219200"/>
          </a:xfrm>
        </p:grpSpPr>
        <p:sp>
          <p:nvSpPr>
            <p:cNvPr id="19" name="Freeform 1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txBody>
            <a:bodyPr/>
            <a:lstStyle/>
            <a:p>
              <a:endParaRPr lang="en-US"/>
            </a:p>
          </p:txBody>
        </p:sp>
        <p:sp>
          <p:nvSpPr>
            <p:cNvPr id="20" name="TextBox 2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5" name="Freeform 25"/>
          <p:cNvSpPr/>
          <p:nvPr/>
        </p:nvSpPr>
        <p:spPr>
          <a:xfrm>
            <a:off x="-1201801" y="521962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3" name="TextBox 23"/>
          <p:cNvSpPr txBox="1"/>
          <p:nvPr/>
        </p:nvSpPr>
        <p:spPr>
          <a:xfrm>
            <a:off x="1028700" y="1214330"/>
            <a:ext cx="4643986" cy="2577629"/>
          </a:xfrm>
          <a:prstGeom prst="rect">
            <a:avLst/>
          </a:prstGeom>
        </p:spPr>
        <p:txBody>
          <a:bodyPr wrap="square" lIns="0" tIns="0" rIns="0" bIns="0" rtlCol="0" anchor="t">
            <a:spAutoFit/>
          </a:bodyPr>
          <a:lstStyle/>
          <a:p>
            <a:pPr>
              <a:lnSpc>
                <a:spcPts val="6719"/>
              </a:lnSpc>
            </a:pPr>
            <a:r>
              <a:rPr lang="en-US" sz="6500" dirty="0">
                <a:solidFill>
                  <a:srgbClr val="101010"/>
                </a:solidFill>
                <a:latin typeface="Poppins Bold"/>
              </a:rPr>
              <a:t>Proposed solution</a:t>
            </a:r>
          </a:p>
          <a:p>
            <a:pPr>
              <a:lnSpc>
                <a:spcPts val="6719"/>
              </a:lnSpc>
            </a:pPr>
            <a:endParaRPr lang="en-US" sz="5599" dirty="0">
              <a:solidFill>
                <a:srgbClr val="101010"/>
              </a:solidFill>
              <a:latin typeface="Poppins Bold"/>
            </a:endParaRPr>
          </a:p>
        </p:txBody>
      </p:sp>
      <p:pic>
        <p:nvPicPr>
          <p:cNvPr id="27" name="Picture 26" descr="A black and white logo&#10;&#10;Description automatically generated">
            <a:extLst>
              <a:ext uri="{FF2B5EF4-FFF2-40B4-BE49-F238E27FC236}">
                <a16:creationId xmlns:a16="http://schemas.microsoft.com/office/drawing/2014/main" id="{7F05FB8B-3CBB-BCE5-CA41-6698CE009C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458049" y="8951891"/>
            <a:ext cx="2665950" cy="1102066"/>
          </a:xfrm>
          <a:prstGeom prst="rect">
            <a:avLst/>
          </a:prstGeom>
        </p:spPr>
      </p:pic>
      <p:sp>
        <p:nvSpPr>
          <p:cNvPr id="13" name="Rectangle 12"/>
          <p:cNvSpPr/>
          <p:nvPr/>
        </p:nvSpPr>
        <p:spPr>
          <a:xfrm>
            <a:off x="6324600" y="190500"/>
            <a:ext cx="9182537" cy="951543"/>
          </a:xfrm>
          <a:prstGeom prst="rect">
            <a:avLst/>
          </a:prstGeom>
        </p:spPr>
        <p:txBody>
          <a:bodyPr wrap="square">
            <a:spAutoFit/>
          </a:bodyPr>
          <a:lstStyle/>
          <a:p>
            <a:pPr lvl="0">
              <a:lnSpc>
                <a:spcPts val="6719"/>
              </a:lnSpc>
            </a:pPr>
            <a:r>
              <a:rPr lang="en-US" sz="4000" dirty="0">
                <a:solidFill>
                  <a:srgbClr val="FFFFFF"/>
                </a:solidFill>
                <a:latin typeface="Poppins Bold"/>
              </a:rPr>
              <a:t>Solutions</a:t>
            </a:r>
          </a:p>
        </p:txBody>
      </p:sp>
      <p:sp>
        <p:nvSpPr>
          <p:cNvPr id="15" name="Rectangle 14"/>
          <p:cNvSpPr/>
          <p:nvPr/>
        </p:nvSpPr>
        <p:spPr>
          <a:xfrm>
            <a:off x="6573641" y="1532306"/>
            <a:ext cx="10839000" cy="7848302"/>
          </a:xfrm>
          <a:prstGeom prst="rect">
            <a:avLst/>
          </a:prstGeom>
        </p:spPr>
        <p:txBody>
          <a:bodyPr wrap="square">
            <a:spAutoFit/>
          </a:bodyPr>
          <a:lstStyle/>
          <a:p>
            <a:pPr marL="285750" indent="-285750">
              <a:lnSpc>
                <a:spcPct val="150000"/>
              </a:lnSpc>
              <a:buFont typeface="Wingdings" panose="05000000000000000000" pitchFamily="2" charset="2"/>
              <a:buChar char="Ø"/>
            </a:pPr>
            <a:r>
              <a:rPr lang="en-US" sz="2400" dirty="0">
                <a:solidFill>
                  <a:srgbClr val="D9D9D9"/>
                </a:solidFill>
                <a:latin typeface="Poppins"/>
              </a:rPr>
              <a:t>This model empowers buyers and sellers with data-driven insights, helping them make informed decision.</a:t>
            </a:r>
          </a:p>
          <a:p>
            <a:pPr marL="285750" indent="-285750">
              <a:lnSpc>
                <a:spcPct val="150000"/>
              </a:lnSpc>
              <a:buFont typeface="Wingdings" panose="05000000000000000000" pitchFamily="2" charset="2"/>
              <a:buChar char="Ø"/>
            </a:pPr>
            <a:r>
              <a:rPr lang="en-US" sz="2400" dirty="0">
                <a:solidFill>
                  <a:srgbClr val="D9D9D9"/>
                </a:solidFill>
                <a:latin typeface="Poppins"/>
              </a:rPr>
              <a:t>This predictive model analyze historical sales data, property features, and market trends to provide accurate valuations. This benefits buyers, sellers, and real estate professionals.</a:t>
            </a:r>
          </a:p>
          <a:p>
            <a:pPr marL="285750" indent="-285750">
              <a:lnSpc>
                <a:spcPct val="150000"/>
              </a:lnSpc>
              <a:buFont typeface="Wingdings" panose="05000000000000000000" pitchFamily="2" charset="2"/>
              <a:buChar char="Ø"/>
            </a:pPr>
            <a:r>
              <a:rPr lang="en-US" sz="2400" dirty="0">
                <a:solidFill>
                  <a:srgbClr val="D9D9D9"/>
                </a:solidFill>
                <a:latin typeface="Poppins"/>
              </a:rPr>
              <a:t>It helps in setting realistic pricelist and optimizing the chances of fair and successful sale.</a:t>
            </a:r>
          </a:p>
          <a:p>
            <a:pPr marL="285750" indent="-285750">
              <a:lnSpc>
                <a:spcPct val="150000"/>
              </a:lnSpc>
              <a:buFont typeface="Wingdings" panose="05000000000000000000" pitchFamily="2" charset="2"/>
              <a:buChar char="Ø"/>
            </a:pPr>
            <a:r>
              <a:rPr lang="en-US" sz="2400" dirty="0">
                <a:solidFill>
                  <a:srgbClr val="D9D9D9"/>
                </a:solidFill>
                <a:latin typeface="Poppins"/>
              </a:rPr>
              <a:t>This model captures the current market trends, enabling stakeholders and buyers to adapt strategies accordingly.</a:t>
            </a:r>
          </a:p>
          <a:p>
            <a:pPr marL="285750" indent="-285750">
              <a:lnSpc>
                <a:spcPct val="150000"/>
              </a:lnSpc>
              <a:buFont typeface="Wingdings" panose="05000000000000000000" pitchFamily="2" charset="2"/>
              <a:buChar char="Ø"/>
            </a:pPr>
            <a:r>
              <a:rPr lang="en-US" sz="2400" dirty="0">
                <a:solidFill>
                  <a:srgbClr val="D9D9D9"/>
                </a:solidFill>
                <a:latin typeface="Poppins"/>
              </a:rPr>
              <a:t>It provides consistent and objective property values.</a:t>
            </a:r>
          </a:p>
          <a:p>
            <a:pPr marL="285750" indent="-285750">
              <a:lnSpc>
                <a:spcPct val="150000"/>
              </a:lnSpc>
              <a:buFont typeface="Wingdings" panose="05000000000000000000" pitchFamily="2" charset="2"/>
              <a:buChar char="Ø"/>
            </a:pPr>
            <a:r>
              <a:rPr lang="en-US" sz="2400" dirty="0">
                <a:solidFill>
                  <a:srgbClr val="D9D9D9"/>
                </a:solidFill>
                <a:latin typeface="Poppins"/>
              </a:rPr>
              <a:t>It provides sufficient information to lenders to predict the loan amount, also making it easily predict the upcoming trends.</a:t>
            </a:r>
          </a:p>
          <a:p>
            <a:pPr marL="285750" indent="-285750">
              <a:lnSpc>
                <a:spcPct val="150000"/>
              </a:lnSpc>
              <a:buFont typeface="Wingdings" panose="05000000000000000000" pitchFamily="2" charset="2"/>
              <a:buChar char="Ø"/>
            </a:pPr>
            <a:r>
              <a:rPr lang="en-US" sz="2400" dirty="0">
                <a:solidFill>
                  <a:srgbClr val="D9D9D9"/>
                </a:solidFill>
                <a:latin typeface="Poppins"/>
              </a:rPr>
              <a:t>This project will prevent overpricing which deters buyers and underpricing which leads to financial loses for the seller.</a:t>
            </a:r>
            <a:endParaRPr lang="en-IN"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sp>
        <p:nvSpPr>
          <p:cNvPr id="6" name="TextBox 6"/>
          <p:cNvSpPr txBox="1"/>
          <p:nvPr/>
        </p:nvSpPr>
        <p:spPr>
          <a:xfrm>
            <a:off x="7997838" y="1230826"/>
            <a:ext cx="4319035" cy="511679"/>
          </a:xfrm>
          <a:prstGeom prst="rect">
            <a:avLst/>
          </a:prstGeom>
        </p:spPr>
        <p:txBody>
          <a:bodyPr wrap="square" lIns="0" tIns="0" rIns="0" bIns="0" rtlCol="0" anchor="t">
            <a:spAutoFit/>
          </a:bodyPr>
          <a:lstStyle/>
          <a:p>
            <a:pPr>
              <a:lnSpc>
                <a:spcPts val="3360"/>
              </a:lnSpc>
            </a:pPr>
            <a:r>
              <a:rPr lang="en-US" sz="4800" dirty="0">
                <a:solidFill>
                  <a:srgbClr val="FFFFFF"/>
                </a:solidFill>
                <a:latin typeface="Poppins Bold"/>
              </a:rPr>
              <a:t>…</a:t>
            </a:r>
          </a:p>
        </p:txBody>
      </p:sp>
      <p:sp>
        <p:nvSpPr>
          <p:cNvPr id="11" name="TextBox 11"/>
          <p:cNvSpPr txBox="1"/>
          <p:nvPr/>
        </p:nvSpPr>
        <p:spPr>
          <a:xfrm>
            <a:off x="13511765" y="985175"/>
            <a:ext cx="2687208" cy="424815"/>
          </a:xfrm>
          <a:prstGeom prst="rect">
            <a:avLst/>
          </a:prstGeom>
        </p:spPr>
        <p:txBody>
          <a:bodyPr lIns="0" tIns="0" rIns="0" bIns="0" rtlCol="0" anchor="t">
            <a:spAutoFit/>
          </a:bodyPr>
          <a:lstStyle/>
          <a:p>
            <a:pPr>
              <a:lnSpc>
                <a:spcPts val="3360"/>
              </a:lnSpc>
            </a:pPr>
            <a:r>
              <a:rPr lang="en-US" sz="2400">
                <a:solidFill>
                  <a:srgbClr val="FFFFFF"/>
                </a:solidFill>
                <a:latin typeface="Poppins Bold"/>
              </a:rPr>
              <a:t>Solution 2</a:t>
            </a:r>
          </a:p>
        </p:txBody>
      </p:sp>
      <p:sp>
        <p:nvSpPr>
          <p:cNvPr id="12" name="TextBox 12"/>
          <p:cNvSpPr txBox="1"/>
          <p:nvPr/>
        </p:nvSpPr>
        <p:spPr>
          <a:xfrm>
            <a:off x="13511765" y="1563715"/>
            <a:ext cx="4109035" cy="2889885"/>
          </a:xfrm>
          <a:prstGeom prst="rect">
            <a:avLst/>
          </a:prstGeom>
        </p:spPr>
        <p:txBody>
          <a:bodyPr lIns="0" tIns="0" rIns="0" bIns="0" rtlCol="0" anchor="t">
            <a:spAutoFit/>
          </a:bodyPr>
          <a:lstStyle/>
          <a:p>
            <a:pPr>
              <a:lnSpc>
                <a:spcPts val="2880"/>
              </a:lnSpc>
            </a:pPr>
            <a:r>
              <a:rPr lang="en-US" sz="1800">
                <a:solidFill>
                  <a:srgbClr val="FFFFFF"/>
                </a:solidFill>
                <a:latin typeface="Poppins"/>
              </a:rPr>
              <a:t>In the presentation session, the background can be filled with information that is arranged systematically and effectively concerning an interesting topic to be used as material for discussion at the opening of the presentation session. </a:t>
            </a:r>
          </a:p>
        </p:txBody>
      </p:sp>
      <p:grpSp>
        <p:nvGrpSpPr>
          <p:cNvPr id="18" name="Group 18"/>
          <p:cNvGrpSpPr/>
          <p:nvPr/>
        </p:nvGrpSpPr>
        <p:grpSpPr>
          <a:xfrm>
            <a:off x="6096000" y="0"/>
            <a:ext cx="12192000" cy="10287000"/>
            <a:chOff x="0" y="0"/>
            <a:chExt cx="1290296" cy="1219200"/>
          </a:xfrm>
        </p:grpSpPr>
        <p:sp>
          <p:nvSpPr>
            <p:cNvPr id="19" name="Freeform 19"/>
            <p:cNvSpPr/>
            <p:nvPr/>
          </p:nvSpPr>
          <p:spPr>
            <a:xfrm>
              <a:off x="0" y="0"/>
              <a:ext cx="1290296" cy="1219200"/>
            </a:xfrm>
            <a:custGeom>
              <a:avLst/>
              <a:gdLst/>
              <a:ahLst/>
              <a:cxnLst/>
              <a:rect l="l" t="t" r="r" b="b"/>
              <a:pathLst>
                <a:path w="1290296" h="1219200">
                  <a:moveTo>
                    <a:pt x="0" y="0"/>
                  </a:moveTo>
                  <a:lnTo>
                    <a:pt x="1290296" y="0"/>
                  </a:lnTo>
                  <a:lnTo>
                    <a:pt x="1290296" y="1219200"/>
                  </a:lnTo>
                  <a:lnTo>
                    <a:pt x="0" y="1219200"/>
                  </a:lnTo>
                  <a:close/>
                </a:path>
              </a:pathLst>
            </a:custGeom>
            <a:solidFill>
              <a:srgbClr val="071C42"/>
            </a:solidFill>
          </p:spPr>
          <p:txBody>
            <a:bodyPr/>
            <a:lstStyle/>
            <a:p>
              <a:endParaRPr lang="en-US"/>
            </a:p>
          </p:txBody>
        </p:sp>
        <p:sp>
          <p:nvSpPr>
            <p:cNvPr id="20" name="TextBox 20"/>
            <p:cNvSpPr txBox="1"/>
            <p:nvPr/>
          </p:nvSpPr>
          <p:spPr>
            <a:xfrm>
              <a:off x="0" y="-38100"/>
              <a:ext cx="1290296" cy="1257300"/>
            </a:xfrm>
            <a:prstGeom prst="rect">
              <a:avLst/>
            </a:prstGeom>
          </p:spPr>
          <p:txBody>
            <a:bodyPr lIns="50800" tIns="50800" rIns="50800" bIns="50800" rtlCol="0" anchor="ctr"/>
            <a:lstStyle/>
            <a:p>
              <a:pPr algn="ctr">
                <a:lnSpc>
                  <a:spcPts val="2659"/>
                </a:lnSpc>
                <a:spcBef>
                  <a:spcPct val="0"/>
                </a:spcBef>
              </a:pPr>
              <a:endParaRPr/>
            </a:p>
          </p:txBody>
        </p:sp>
      </p:grpSp>
      <p:sp>
        <p:nvSpPr>
          <p:cNvPr id="25" name="Freeform 25"/>
          <p:cNvSpPr/>
          <p:nvPr/>
        </p:nvSpPr>
        <p:spPr>
          <a:xfrm>
            <a:off x="-1201801" y="5219620"/>
            <a:ext cx="8127642" cy="6605556"/>
          </a:xfrm>
          <a:custGeom>
            <a:avLst/>
            <a:gdLst/>
            <a:ahLst/>
            <a:cxnLst/>
            <a:rect l="l" t="t" r="r" b="b"/>
            <a:pathLst>
              <a:path w="8127642" h="6605556">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3" name="TextBox 23"/>
          <p:cNvSpPr txBox="1"/>
          <p:nvPr/>
        </p:nvSpPr>
        <p:spPr>
          <a:xfrm>
            <a:off x="1300982" y="968062"/>
            <a:ext cx="4643986" cy="5918928"/>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Challenges and Key Learning </a:t>
            </a:r>
            <a:r>
              <a:rPr lang="en-US" sz="3100" dirty="0">
                <a:solidFill>
                  <a:srgbClr val="101010"/>
                </a:solidFill>
                <a:latin typeface="Poppins Bold"/>
              </a:rPr>
              <a:t>(Technical challenges, Solutions &amp; workaround, Key learnings)</a:t>
            </a:r>
          </a:p>
        </p:txBody>
      </p:sp>
      <p:pic>
        <p:nvPicPr>
          <p:cNvPr id="8" name="Picture 7" descr="A black and white logo&#10;&#10;Description automatically generated">
            <a:extLst>
              <a:ext uri="{FF2B5EF4-FFF2-40B4-BE49-F238E27FC236}">
                <a16:creationId xmlns:a16="http://schemas.microsoft.com/office/drawing/2014/main" id="{14EA9FD6-1B69-D3AD-F8F3-444F59B1A82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
        <p:nvSpPr>
          <p:cNvPr id="10" name="Rectangle 9"/>
          <p:cNvSpPr/>
          <p:nvPr/>
        </p:nvSpPr>
        <p:spPr>
          <a:xfrm>
            <a:off x="6285914" y="633877"/>
            <a:ext cx="11812172" cy="9457974"/>
          </a:xfrm>
          <a:prstGeom prst="rect">
            <a:avLst/>
          </a:prstGeom>
        </p:spPr>
        <p:txBody>
          <a:bodyPr wrap="square">
            <a:spAutoFit/>
          </a:bodyPr>
          <a:lstStyle/>
          <a:p>
            <a:pPr marL="285750" indent="-285750">
              <a:lnSpc>
                <a:spcPct val="150000"/>
              </a:lnSpc>
              <a:buFont typeface="Wingdings" panose="05000000000000000000" pitchFamily="2" charset="2"/>
              <a:buChar char="Ø"/>
            </a:pPr>
            <a:r>
              <a:rPr lang="en-US" sz="2400" b="1" dirty="0">
                <a:solidFill>
                  <a:srgbClr val="D9D9D9"/>
                </a:solidFill>
                <a:latin typeface="Poppins"/>
              </a:rPr>
              <a:t>Data Quality and pre-processing : </a:t>
            </a:r>
            <a:r>
              <a:rPr lang="en-US" sz="2400" dirty="0">
                <a:solidFill>
                  <a:srgbClr val="D9D9D9"/>
                </a:solidFill>
                <a:latin typeface="Poppins"/>
              </a:rPr>
              <a:t>Ensuring clean, relevant, and complete data is crucial. </a:t>
            </a:r>
          </a:p>
          <a:p>
            <a:pPr>
              <a:lnSpc>
                <a:spcPct val="150000"/>
              </a:lnSpc>
            </a:pPr>
            <a:r>
              <a:rPr lang="en-US" sz="2400" dirty="0">
                <a:solidFill>
                  <a:srgbClr val="D9D9D9"/>
                </a:solidFill>
                <a:latin typeface="Poppins"/>
              </a:rPr>
              <a:t>     Handling missing values, outliers, and inconsistent features requires careful preprocessing.</a:t>
            </a:r>
          </a:p>
          <a:p>
            <a:pPr marL="285750" indent="-285750">
              <a:lnSpc>
                <a:spcPct val="150000"/>
              </a:lnSpc>
              <a:buFont typeface="Wingdings" panose="05000000000000000000" pitchFamily="2" charset="2"/>
              <a:buChar char="Ø"/>
            </a:pPr>
            <a:r>
              <a:rPr lang="en-US" sz="2400" b="1" dirty="0">
                <a:solidFill>
                  <a:srgbClr val="D9D9D9"/>
                </a:solidFill>
                <a:latin typeface="Poppins"/>
              </a:rPr>
              <a:t>Feature Selection : </a:t>
            </a:r>
            <a:r>
              <a:rPr lang="en-US" sz="2400" dirty="0">
                <a:solidFill>
                  <a:srgbClr val="D9D9D9"/>
                </a:solidFill>
                <a:latin typeface="Poppins"/>
              </a:rPr>
              <a:t>Choosing relevant feature that best influences the house sale price and considering that feature for fitting the model for significant model accuracy.</a:t>
            </a:r>
          </a:p>
          <a:p>
            <a:pPr marL="285750" indent="-285750">
              <a:lnSpc>
                <a:spcPct val="150000"/>
              </a:lnSpc>
              <a:buFont typeface="Wingdings" panose="05000000000000000000" pitchFamily="2" charset="2"/>
              <a:buChar char="Ø"/>
            </a:pPr>
            <a:r>
              <a:rPr lang="en-US" sz="2400" b="1" dirty="0">
                <a:solidFill>
                  <a:srgbClr val="D9D9D9"/>
                </a:solidFill>
                <a:latin typeface="Poppins"/>
              </a:rPr>
              <a:t>Model selection : </a:t>
            </a:r>
            <a:r>
              <a:rPr lang="en-US" sz="2400" dirty="0">
                <a:solidFill>
                  <a:srgbClr val="D9D9D9"/>
                </a:solidFill>
                <a:latin typeface="Poppins"/>
              </a:rPr>
              <a:t>Selecting the right ML Algorithm (Linear Regression, Decision Tree </a:t>
            </a:r>
            <a:r>
              <a:rPr lang="en-US" sz="2400" dirty="0" err="1">
                <a:solidFill>
                  <a:srgbClr val="D9D9D9"/>
                </a:solidFill>
                <a:latin typeface="Poppins"/>
              </a:rPr>
              <a:t>Regressor</a:t>
            </a:r>
            <a:r>
              <a:rPr lang="en-US" sz="2400" dirty="0">
                <a:solidFill>
                  <a:srgbClr val="D9D9D9"/>
                </a:solidFill>
                <a:latin typeface="Poppins"/>
              </a:rPr>
              <a:t> , Random Forest </a:t>
            </a:r>
            <a:r>
              <a:rPr lang="en-US" sz="2400" dirty="0" err="1">
                <a:solidFill>
                  <a:srgbClr val="D9D9D9"/>
                </a:solidFill>
                <a:latin typeface="Poppins"/>
              </a:rPr>
              <a:t>Regressor</a:t>
            </a:r>
            <a:r>
              <a:rPr lang="en-US" sz="2400" dirty="0">
                <a:solidFill>
                  <a:srgbClr val="D9D9D9"/>
                </a:solidFill>
                <a:latin typeface="Poppins"/>
              </a:rPr>
              <a:t> , XGB </a:t>
            </a:r>
            <a:r>
              <a:rPr lang="en-US" sz="2400" dirty="0" err="1">
                <a:solidFill>
                  <a:srgbClr val="D9D9D9"/>
                </a:solidFill>
                <a:latin typeface="Poppins"/>
              </a:rPr>
              <a:t>Regressor</a:t>
            </a:r>
            <a:r>
              <a:rPr lang="en-US" sz="2400" dirty="0">
                <a:solidFill>
                  <a:srgbClr val="D9D9D9"/>
                </a:solidFill>
                <a:latin typeface="Poppins"/>
              </a:rPr>
              <a:t> , Extra Trees </a:t>
            </a:r>
            <a:r>
              <a:rPr lang="en-US" sz="2400" dirty="0" err="1">
                <a:solidFill>
                  <a:srgbClr val="D9D9D9"/>
                </a:solidFill>
                <a:latin typeface="Poppins"/>
              </a:rPr>
              <a:t>Regressor</a:t>
            </a:r>
            <a:r>
              <a:rPr lang="en-US" sz="2400" dirty="0">
                <a:solidFill>
                  <a:srgbClr val="D9D9D9"/>
                </a:solidFill>
                <a:latin typeface="Poppins"/>
              </a:rPr>
              <a:t> , K Neighbor </a:t>
            </a:r>
            <a:r>
              <a:rPr lang="en-US" sz="2400" dirty="0" err="1">
                <a:solidFill>
                  <a:srgbClr val="D9D9D9"/>
                </a:solidFill>
                <a:latin typeface="Poppins"/>
              </a:rPr>
              <a:t>Regressor</a:t>
            </a:r>
            <a:r>
              <a:rPr lang="en-US" sz="2400" dirty="0">
                <a:solidFill>
                  <a:srgbClr val="D9D9D9"/>
                </a:solidFill>
                <a:latin typeface="Poppins"/>
              </a:rPr>
              <a:t> , Gradient Boosting </a:t>
            </a:r>
            <a:r>
              <a:rPr lang="en-US" sz="2400" dirty="0" err="1">
                <a:solidFill>
                  <a:srgbClr val="D9D9D9"/>
                </a:solidFill>
                <a:latin typeface="Poppins"/>
              </a:rPr>
              <a:t>Regressor</a:t>
            </a:r>
            <a:r>
              <a:rPr lang="en-US" sz="2400" dirty="0">
                <a:solidFill>
                  <a:srgbClr val="D9D9D9"/>
                </a:solidFill>
                <a:latin typeface="Poppins"/>
              </a:rPr>
              <a:t>) by comparing model performances and predictions.</a:t>
            </a:r>
            <a:endParaRPr lang="en-IN" sz="2400" dirty="0"/>
          </a:p>
          <a:p>
            <a:pPr marL="285750" indent="-285750">
              <a:lnSpc>
                <a:spcPct val="150000"/>
              </a:lnSpc>
              <a:buFont typeface="Wingdings" panose="05000000000000000000" pitchFamily="2" charset="2"/>
              <a:buChar char="Ø"/>
            </a:pPr>
            <a:r>
              <a:rPr lang="en-IN" sz="2400" b="1" dirty="0">
                <a:solidFill>
                  <a:srgbClr val="D9D9D9"/>
                </a:solidFill>
                <a:latin typeface="Poppins"/>
              </a:rPr>
              <a:t>Over-fitting and Under-fitting :</a:t>
            </a:r>
            <a:r>
              <a:rPr lang="en-IN" sz="2400" dirty="0">
                <a:solidFill>
                  <a:srgbClr val="D9D9D9"/>
                </a:solidFill>
                <a:latin typeface="Poppins"/>
              </a:rPr>
              <a:t> </a:t>
            </a:r>
            <a:r>
              <a:rPr lang="en-US" sz="2400" dirty="0">
                <a:solidFill>
                  <a:srgbClr val="D9D9D9"/>
                </a:solidFill>
                <a:latin typeface="Poppins"/>
              </a:rPr>
              <a:t>Balancing model complexity to avoid </a:t>
            </a:r>
            <a:r>
              <a:rPr lang="en-US" sz="2400" dirty="0" err="1">
                <a:solidFill>
                  <a:srgbClr val="D9D9D9"/>
                </a:solidFill>
                <a:latin typeface="Poppins"/>
              </a:rPr>
              <a:t>overfitting</a:t>
            </a:r>
            <a:r>
              <a:rPr lang="en-US" sz="2400" dirty="0">
                <a:solidFill>
                  <a:srgbClr val="D9D9D9"/>
                </a:solidFill>
                <a:latin typeface="Poppins"/>
              </a:rPr>
              <a:t> (high variance) or </a:t>
            </a:r>
            <a:r>
              <a:rPr lang="en-US" sz="2400" dirty="0" err="1">
                <a:solidFill>
                  <a:srgbClr val="D9D9D9"/>
                </a:solidFill>
                <a:latin typeface="Poppins"/>
              </a:rPr>
              <a:t>underfitting</a:t>
            </a:r>
            <a:r>
              <a:rPr lang="en-US" sz="2400" dirty="0">
                <a:solidFill>
                  <a:srgbClr val="D9D9D9"/>
                </a:solidFill>
                <a:latin typeface="Poppins"/>
              </a:rPr>
              <a:t> (high bias).</a:t>
            </a:r>
          </a:p>
          <a:p>
            <a:pPr marL="285750" indent="-285750">
              <a:lnSpc>
                <a:spcPct val="150000"/>
              </a:lnSpc>
              <a:buFont typeface="Wingdings" panose="05000000000000000000" pitchFamily="2" charset="2"/>
              <a:buChar char="Ø"/>
            </a:pPr>
            <a:r>
              <a:rPr lang="en-US" sz="2400" b="1" dirty="0">
                <a:solidFill>
                  <a:srgbClr val="D9D9D9"/>
                </a:solidFill>
                <a:latin typeface="Poppins"/>
              </a:rPr>
              <a:t>Domain Knowledge and Context : </a:t>
            </a:r>
            <a:r>
              <a:rPr lang="en-US" sz="2400" dirty="0">
                <a:solidFill>
                  <a:srgbClr val="D9D9D9"/>
                </a:solidFill>
                <a:latin typeface="Poppins"/>
              </a:rPr>
              <a:t>Understanding real estate dynamics, local market variations, and buyer preferences.</a:t>
            </a:r>
          </a:p>
          <a:p>
            <a:pPr marL="285750" indent="-285750">
              <a:lnSpc>
                <a:spcPct val="150000"/>
              </a:lnSpc>
              <a:buFont typeface="Wingdings" panose="05000000000000000000" pitchFamily="2" charset="2"/>
              <a:buChar char="Ø"/>
            </a:pPr>
            <a:r>
              <a:rPr lang="en-US" sz="2400" b="1" dirty="0">
                <a:solidFill>
                  <a:srgbClr val="D9D9D9"/>
                </a:solidFill>
                <a:latin typeface="Poppins"/>
              </a:rPr>
              <a:t>Ethical and Fair Predictions : </a:t>
            </a:r>
            <a:r>
              <a:rPr lang="en-US" sz="2400" dirty="0">
                <a:solidFill>
                  <a:srgbClr val="D9D9D9"/>
                </a:solidFill>
                <a:latin typeface="Poppins"/>
              </a:rPr>
              <a:t>Avoiding bias (racial, gender, socioeconomic) in predictions.</a:t>
            </a:r>
          </a:p>
        </p:txBody>
      </p:sp>
    </p:spTree>
    <p:extLst>
      <p:ext uri="{BB962C8B-B14F-4D97-AF65-F5344CB8AC3E}">
        <p14:creationId xmlns:p14="http://schemas.microsoft.com/office/powerpoint/2010/main" val="163057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9"/>
          <p:cNvSpPr/>
          <p:nvPr/>
        </p:nvSpPr>
        <p:spPr>
          <a:xfrm>
            <a:off x="8061278" y="-1695803"/>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 name="TextBox 2"/>
          <p:cNvSpPr txBox="1"/>
          <p:nvPr/>
        </p:nvSpPr>
        <p:spPr>
          <a:xfrm>
            <a:off x="1028700" y="483979"/>
            <a:ext cx="10030975" cy="859210"/>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Future work </a:t>
            </a:r>
          </a:p>
        </p:txBody>
      </p:sp>
      <p:grpSp>
        <p:nvGrpSpPr>
          <p:cNvPr id="3" name="Group 3"/>
          <p:cNvGrpSpPr/>
          <p:nvPr/>
        </p:nvGrpSpPr>
        <p:grpSpPr>
          <a:xfrm>
            <a:off x="0" y="2171700"/>
            <a:ext cx="18288000" cy="8115300"/>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US"/>
            </a:p>
          </p:txBody>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2561309"/>
            <a:ext cx="3509493"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Explain</a:t>
            </a: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pic>
        <p:nvPicPr>
          <p:cNvPr id="10" name="Picture 9" descr="A black and white logo&#10;&#10;Description automatically generated">
            <a:extLst>
              <a:ext uri="{FF2B5EF4-FFF2-40B4-BE49-F238E27FC236}">
                <a16:creationId xmlns:a16="http://schemas.microsoft.com/office/drawing/2014/main" id="{9B792395-5CF4-DE38-EA80-60931309A7A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
        <p:nvSpPr>
          <p:cNvPr id="11" name="Rectangle 10"/>
          <p:cNvSpPr/>
          <p:nvPr/>
        </p:nvSpPr>
        <p:spPr>
          <a:xfrm>
            <a:off x="1219200" y="3375733"/>
            <a:ext cx="15925800" cy="6463308"/>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sz="2200" b="1" dirty="0">
                <a:solidFill>
                  <a:srgbClr val="D9D9D9"/>
                </a:solidFill>
                <a:latin typeface="Poppins"/>
              </a:rPr>
              <a:t>Feature Enhancing : </a:t>
            </a:r>
            <a:r>
              <a:rPr lang="en-US" sz="2200" dirty="0">
                <a:solidFill>
                  <a:srgbClr val="D9D9D9"/>
                </a:solidFill>
                <a:latin typeface="Poppins"/>
              </a:rPr>
              <a:t>Continuously exploring additional features that impact house prices. Considering incorporating data related to </a:t>
            </a:r>
          </a:p>
          <a:p>
            <a:pPr>
              <a:lnSpc>
                <a:spcPct val="150000"/>
              </a:lnSpc>
            </a:pPr>
            <a:r>
              <a:rPr lang="en-US" sz="2200" dirty="0">
                <a:solidFill>
                  <a:srgbClr val="D9D9D9"/>
                </a:solidFill>
                <a:latin typeface="Poppins"/>
              </a:rPr>
              <a:t>     local amenities (schools, parks, public transport), crime rates, and environmental factors.  </a:t>
            </a:r>
          </a:p>
          <a:p>
            <a:pPr marL="342900" indent="-342900">
              <a:lnSpc>
                <a:spcPct val="150000"/>
              </a:lnSpc>
              <a:buFont typeface="Wingdings" panose="05000000000000000000" pitchFamily="2" charset="2"/>
              <a:buChar char="Ø"/>
            </a:pPr>
            <a:r>
              <a:rPr lang="en-US" sz="2200" b="1" dirty="0">
                <a:solidFill>
                  <a:srgbClr val="D9D9D9"/>
                </a:solidFill>
                <a:latin typeface="Poppins"/>
              </a:rPr>
              <a:t>Geographic Expansion : </a:t>
            </a:r>
            <a:r>
              <a:rPr lang="en-US" sz="2200" dirty="0">
                <a:solidFill>
                  <a:srgbClr val="D9D9D9"/>
                </a:solidFill>
                <a:latin typeface="Poppins"/>
              </a:rPr>
              <a:t>Extend the model to cover multiple cities or regions. Each location may have unique features affecting property values. Develop location-specific models or incorporate location as an additional feature. Collaborate with local experts to understand regional nuances.</a:t>
            </a:r>
          </a:p>
          <a:p>
            <a:pPr marL="342900" indent="-342900">
              <a:lnSpc>
                <a:spcPct val="150000"/>
              </a:lnSpc>
              <a:buFont typeface="Wingdings" panose="05000000000000000000" pitchFamily="2" charset="2"/>
              <a:buChar char="Ø"/>
            </a:pPr>
            <a:r>
              <a:rPr lang="en-US" sz="2200" b="1" dirty="0">
                <a:solidFill>
                  <a:srgbClr val="D9D9D9"/>
                </a:solidFill>
                <a:latin typeface="Poppins"/>
              </a:rPr>
              <a:t>Big Data Handling : </a:t>
            </a:r>
            <a:r>
              <a:rPr lang="en-US" sz="2200" dirty="0">
                <a:solidFill>
                  <a:srgbClr val="D9D9D9"/>
                </a:solidFill>
                <a:latin typeface="Poppins"/>
              </a:rPr>
              <a:t>As the dataset grows, handling large volumes of data becomes critical. Implement cloud-based solutions (AWS, Google Cloud) to process and analyze vast datasets efficiently.</a:t>
            </a:r>
          </a:p>
          <a:p>
            <a:pPr marL="342900" indent="-342900">
              <a:lnSpc>
                <a:spcPct val="150000"/>
              </a:lnSpc>
              <a:buFont typeface="Wingdings" panose="05000000000000000000" pitchFamily="2" charset="2"/>
              <a:buChar char="Ø"/>
            </a:pPr>
            <a:r>
              <a:rPr lang="en-US" sz="2200" b="1" dirty="0">
                <a:solidFill>
                  <a:srgbClr val="D9D9D9"/>
                </a:solidFill>
                <a:latin typeface="Poppins"/>
              </a:rPr>
              <a:t>Real-Time Predictions : </a:t>
            </a:r>
            <a:r>
              <a:rPr lang="en-US" sz="2200" dirty="0">
                <a:solidFill>
                  <a:srgbClr val="D9D9D9"/>
                </a:solidFill>
                <a:latin typeface="Poppins"/>
              </a:rPr>
              <a:t>Enable real-time price predictions for new listings. Deploy the model as an API or </a:t>
            </a:r>
            <a:r>
              <a:rPr lang="en-US" sz="2200" dirty="0" err="1">
                <a:solidFill>
                  <a:srgbClr val="D9D9D9"/>
                </a:solidFill>
                <a:latin typeface="Poppins"/>
              </a:rPr>
              <a:t>microservice</a:t>
            </a:r>
            <a:r>
              <a:rPr lang="en-US" sz="2200" dirty="0">
                <a:solidFill>
                  <a:srgbClr val="D9D9D9"/>
                </a:solidFill>
                <a:latin typeface="Poppins"/>
              </a:rPr>
              <a:t>, allowing instant predictions based on property details.</a:t>
            </a:r>
          </a:p>
          <a:p>
            <a:pPr marL="342900" indent="-342900">
              <a:lnSpc>
                <a:spcPct val="150000"/>
              </a:lnSpc>
              <a:buFont typeface="Wingdings" panose="05000000000000000000" pitchFamily="2" charset="2"/>
              <a:buChar char="Ø"/>
            </a:pPr>
            <a:r>
              <a:rPr lang="en-US" sz="2200" b="1" dirty="0">
                <a:solidFill>
                  <a:srgbClr val="D9D9D9"/>
                </a:solidFill>
                <a:latin typeface="Poppins"/>
              </a:rPr>
              <a:t>Collaboration with Stakeholders : </a:t>
            </a:r>
            <a:r>
              <a:rPr lang="en-US" sz="2200" dirty="0">
                <a:solidFill>
                  <a:srgbClr val="D9D9D9"/>
                </a:solidFill>
                <a:latin typeface="Poppins"/>
              </a:rPr>
              <a:t>Engage with real estate agents, appraisers, and </a:t>
            </a:r>
            <a:r>
              <a:rPr lang="en-US" sz="2200" dirty="0" err="1">
                <a:solidFill>
                  <a:srgbClr val="D9D9D9"/>
                </a:solidFill>
                <a:latin typeface="Poppins"/>
              </a:rPr>
              <a:t>investors.Foster</a:t>
            </a:r>
            <a:r>
              <a:rPr lang="en-US" sz="2200" dirty="0">
                <a:solidFill>
                  <a:srgbClr val="D9D9D9"/>
                </a:solidFill>
                <a:latin typeface="Poppins"/>
              </a:rPr>
              <a:t> partnerships to expand the project’s reach and gather valuable feedback.</a:t>
            </a:r>
          </a:p>
          <a:p>
            <a:pPr marL="342900" indent="-342900">
              <a:buFont typeface="Wingdings" panose="05000000000000000000" pitchFamily="2" charset="2"/>
              <a:buChar char="Ø"/>
            </a:pPr>
            <a:endParaRPr lang="en-US" dirty="0">
              <a:solidFill>
                <a:srgbClr val="D9D9D9"/>
              </a:solidFill>
              <a:latin typeface="Poppins"/>
            </a:endParaRPr>
          </a:p>
        </p:txBody>
      </p:sp>
    </p:spTree>
    <p:extLst>
      <p:ext uri="{BB962C8B-B14F-4D97-AF65-F5344CB8AC3E}">
        <p14:creationId xmlns:p14="http://schemas.microsoft.com/office/powerpoint/2010/main" val="2656010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9"/>
          <p:cNvSpPr/>
          <p:nvPr/>
        </p:nvSpPr>
        <p:spPr>
          <a:xfrm>
            <a:off x="8187217" y="-1676277"/>
            <a:ext cx="12260528" cy="8939040"/>
          </a:xfrm>
          <a:custGeom>
            <a:avLst/>
            <a:gdLst/>
            <a:ahLst/>
            <a:cxnLst/>
            <a:rect l="l" t="t" r="r" b="b"/>
            <a:pathLst>
              <a:path w="12260528" h="8939040">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 name="TextBox 2"/>
          <p:cNvSpPr txBox="1"/>
          <p:nvPr/>
        </p:nvSpPr>
        <p:spPr>
          <a:xfrm>
            <a:off x="1028700" y="687949"/>
            <a:ext cx="10030975" cy="1718997"/>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⁠Business Model and Monetization </a:t>
            </a:r>
          </a:p>
        </p:txBody>
      </p:sp>
      <p:grpSp>
        <p:nvGrpSpPr>
          <p:cNvPr id="3" name="Group 3"/>
          <p:cNvGrpSpPr/>
          <p:nvPr/>
        </p:nvGrpSpPr>
        <p:grpSpPr>
          <a:xfrm>
            <a:off x="0" y="2879112"/>
            <a:ext cx="18288000" cy="7407888"/>
            <a:chOff x="0" y="0"/>
            <a:chExt cx="1451049" cy="1219200"/>
          </a:xfrm>
        </p:grpSpPr>
        <p:sp>
          <p:nvSpPr>
            <p:cNvPr id="4" name="Freeform 4"/>
            <p:cNvSpPr/>
            <p:nvPr/>
          </p:nvSpPr>
          <p:spPr>
            <a:xfrm>
              <a:off x="0" y="0"/>
              <a:ext cx="1451049" cy="1219200"/>
            </a:xfrm>
            <a:custGeom>
              <a:avLst/>
              <a:gdLst/>
              <a:ahLst/>
              <a:cxnLst/>
              <a:rect l="l" t="t" r="r" b="b"/>
              <a:pathLst>
                <a:path w="1451049" h="1219200">
                  <a:moveTo>
                    <a:pt x="0" y="0"/>
                  </a:moveTo>
                  <a:lnTo>
                    <a:pt x="1451049" y="0"/>
                  </a:lnTo>
                  <a:lnTo>
                    <a:pt x="1451049" y="1219200"/>
                  </a:lnTo>
                  <a:lnTo>
                    <a:pt x="0" y="1219200"/>
                  </a:lnTo>
                  <a:close/>
                </a:path>
              </a:pathLst>
            </a:custGeom>
            <a:solidFill>
              <a:srgbClr val="071C42"/>
            </a:solidFill>
          </p:spPr>
          <p:txBody>
            <a:bodyPr/>
            <a:lstStyle/>
            <a:p>
              <a:endParaRPr lang="en-US"/>
            </a:p>
          </p:txBody>
        </p:sp>
        <p:sp>
          <p:nvSpPr>
            <p:cNvPr id="5" name="TextBox 5"/>
            <p:cNvSpPr txBox="1"/>
            <p:nvPr/>
          </p:nvSpPr>
          <p:spPr>
            <a:xfrm>
              <a:off x="0" y="-38100"/>
              <a:ext cx="1451049" cy="12573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221496" y="3458371"/>
            <a:ext cx="3509493" cy="424815"/>
          </a:xfrm>
          <a:prstGeom prst="rect">
            <a:avLst/>
          </a:prstGeom>
        </p:spPr>
        <p:txBody>
          <a:bodyPr lIns="0" tIns="0" rIns="0" bIns="0" rtlCol="0" anchor="t">
            <a:spAutoFit/>
          </a:bodyPr>
          <a:lstStyle/>
          <a:p>
            <a:pPr>
              <a:lnSpc>
                <a:spcPts val="3360"/>
              </a:lnSpc>
            </a:pPr>
            <a:r>
              <a:rPr lang="en-US" sz="2400" dirty="0">
                <a:solidFill>
                  <a:srgbClr val="FFFFFF"/>
                </a:solidFill>
                <a:latin typeface="Poppins Bold"/>
              </a:rPr>
              <a:t>Explain</a:t>
            </a:r>
          </a:p>
        </p:txBody>
      </p:sp>
      <p:sp>
        <p:nvSpPr>
          <p:cNvPr id="7" name="TextBox 7"/>
          <p:cNvSpPr txBox="1"/>
          <p:nvPr/>
        </p:nvSpPr>
        <p:spPr>
          <a:xfrm>
            <a:off x="1221496" y="4392716"/>
            <a:ext cx="15618704" cy="343556"/>
          </a:xfrm>
          <a:prstGeom prst="rect">
            <a:avLst/>
          </a:prstGeom>
        </p:spPr>
        <p:txBody>
          <a:bodyPr wrap="square" lIns="0" tIns="0" rIns="0" bIns="0" rtlCol="0" anchor="t">
            <a:spAutoFit/>
          </a:bodyPr>
          <a:lstStyle/>
          <a:p>
            <a:pPr>
              <a:lnSpc>
                <a:spcPts val="2880"/>
              </a:lnSpc>
            </a:pPr>
            <a:endParaRPr lang="en-US" sz="1800" dirty="0">
              <a:solidFill>
                <a:srgbClr val="D9D9D9"/>
              </a:solidFill>
              <a:latin typeface="Poppins"/>
            </a:endParaRPr>
          </a:p>
        </p:txBody>
      </p:sp>
      <p:sp>
        <p:nvSpPr>
          <p:cNvPr id="20" name="AutoShape 20"/>
          <p:cNvSpPr/>
          <p:nvPr/>
        </p:nvSpPr>
        <p:spPr>
          <a:xfrm>
            <a:off x="1028700" y="601417"/>
            <a:ext cx="16230600" cy="0"/>
          </a:xfrm>
          <a:prstGeom prst="line">
            <a:avLst/>
          </a:prstGeom>
          <a:ln w="19050" cap="flat">
            <a:solidFill>
              <a:srgbClr val="D9D9D9"/>
            </a:solidFill>
            <a:prstDash val="solid"/>
            <a:headEnd type="none" w="sm" len="sm"/>
            <a:tailEnd type="none" w="sm" len="sm"/>
          </a:ln>
        </p:spPr>
        <p:txBody>
          <a:bodyPr/>
          <a:lstStyle/>
          <a:p>
            <a:endParaRPr lang="en-US"/>
          </a:p>
        </p:txBody>
      </p:sp>
      <p:sp>
        <p:nvSpPr>
          <p:cNvPr id="11" name="TextBox 10">
            <a:extLst>
              <a:ext uri="{FF2B5EF4-FFF2-40B4-BE49-F238E27FC236}">
                <a16:creationId xmlns:a16="http://schemas.microsoft.com/office/drawing/2014/main" id="{0438E10C-1091-7643-B2D8-457ED8040D2A}"/>
              </a:ext>
            </a:extLst>
          </p:cNvPr>
          <p:cNvSpPr txBox="1"/>
          <p:nvPr/>
        </p:nvSpPr>
        <p:spPr>
          <a:xfrm>
            <a:off x="1033182" y="2138086"/>
            <a:ext cx="6815418" cy="808555"/>
          </a:xfrm>
          <a:prstGeom prst="rect">
            <a:avLst/>
          </a:prstGeom>
          <a:noFill/>
        </p:spPr>
        <p:txBody>
          <a:bodyPr wrap="square">
            <a:spAutoFit/>
          </a:bodyPr>
          <a:lstStyle/>
          <a:p>
            <a:pPr>
              <a:lnSpc>
                <a:spcPts val="6719"/>
              </a:lnSpc>
            </a:pPr>
            <a:endParaRPr lang="en-US" sz="2000" dirty="0">
              <a:solidFill>
                <a:srgbClr val="101010"/>
              </a:solidFill>
              <a:latin typeface="Poppins Bold"/>
            </a:endParaRPr>
          </a:p>
        </p:txBody>
      </p:sp>
      <p:pic>
        <p:nvPicPr>
          <p:cNvPr id="12" name="Picture 11" descr="A black and white logo&#10;&#10;Description automatically generated">
            <a:extLst>
              <a:ext uri="{FF2B5EF4-FFF2-40B4-BE49-F238E27FC236}">
                <a16:creationId xmlns:a16="http://schemas.microsoft.com/office/drawing/2014/main" id="{30F4EDB0-4ED7-30FA-38B5-ED263BD0FC9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
        <p:nvSpPr>
          <p:cNvPr id="21" name="Rectangle 20"/>
          <p:cNvSpPr/>
          <p:nvPr/>
        </p:nvSpPr>
        <p:spPr>
          <a:xfrm>
            <a:off x="1111701" y="4181745"/>
            <a:ext cx="263214" cy="430887"/>
          </a:xfrm>
          <a:prstGeom prst="rect">
            <a:avLst/>
          </a:prstGeom>
        </p:spPr>
        <p:txBody>
          <a:bodyPr wrap="none">
            <a:spAutoFit/>
          </a:bodyPr>
          <a:lstStyle/>
          <a:p>
            <a:r>
              <a:rPr lang="en-US" sz="2200" b="1" dirty="0">
                <a:solidFill>
                  <a:srgbClr val="D9D9D9"/>
                </a:solidFill>
                <a:latin typeface="Poppins"/>
              </a:rPr>
              <a:t> </a:t>
            </a:r>
            <a:endParaRPr lang="en-IN" dirty="0"/>
          </a:p>
        </p:txBody>
      </p:sp>
      <p:sp>
        <p:nvSpPr>
          <p:cNvPr id="22" name="Rectangle 21"/>
          <p:cNvSpPr/>
          <p:nvPr/>
        </p:nvSpPr>
        <p:spPr>
          <a:xfrm>
            <a:off x="1221496" y="4243301"/>
            <a:ext cx="15009104" cy="5024837"/>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sz="2400" b="1" dirty="0">
                <a:solidFill>
                  <a:srgbClr val="D9D9D9"/>
                </a:solidFill>
                <a:latin typeface="Poppins"/>
              </a:rPr>
              <a:t>Subscription – based model : </a:t>
            </a:r>
            <a:r>
              <a:rPr lang="en-US" sz="2400" dirty="0">
                <a:solidFill>
                  <a:srgbClr val="D9D9D9"/>
                </a:solidFill>
                <a:latin typeface="Poppins"/>
              </a:rPr>
              <a:t>Offer a subscription service to real estate professionals, investors, or homebuyers. Charge a monthly or annual fee for access to accurate price predictions, market insights, and personalized recommendation.</a:t>
            </a:r>
          </a:p>
          <a:p>
            <a:pPr marL="342900" indent="-342900">
              <a:lnSpc>
                <a:spcPct val="150000"/>
              </a:lnSpc>
              <a:buFont typeface="Wingdings" panose="05000000000000000000" pitchFamily="2" charset="2"/>
              <a:buChar char="Ø"/>
            </a:pPr>
            <a:r>
              <a:rPr lang="en-US" sz="2400" b="1" dirty="0">
                <a:solidFill>
                  <a:srgbClr val="D9D9D9"/>
                </a:solidFill>
                <a:latin typeface="Poppins"/>
              </a:rPr>
              <a:t>Pay – per model : </a:t>
            </a:r>
            <a:r>
              <a:rPr lang="en-US" sz="2400" dirty="0">
                <a:solidFill>
                  <a:srgbClr val="D9D9D9"/>
                </a:solidFill>
                <a:latin typeface="Poppins"/>
              </a:rPr>
              <a:t>Provide detailed property valuation reports on-</a:t>
            </a:r>
            <a:r>
              <a:rPr lang="en-US" sz="2400" dirty="0" err="1">
                <a:solidFill>
                  <a:srgbClr val="D9D9D9"/>
                </a:solidFill>
                <a:latin typeface="Poppins"/>
              </a:rPr>
              <a:t>demand.Users</a:t>
            </a:r>
            <a:r>
              <a:rPr lang="en-US" sz="2400" dirty="0">
                <a:solidFill>
                  <a:srgbClr val="D9D9D9"/>
                </a:solidFill>
                <a:latin typeface="Poppins"/>
              </a:rPr>
              <a:t> pay for individual reports based on specific properties they want to evaluate</a:t>
            </a:r>
            <a:r>
              <a:rPr lang="en-US" sz="2400" b="1" dirty="0">
                <a:solidFill>
                  <a:srgbClr val="D9D9D9"/>
                </a:solidFill>
                <a:latin typeface="Poppins"/>
              </a:rPr>
              <a:t>.</a:t>
            </a:r>
          </a:p>
          <a:p>
            <a:pPr marL="342900" indent="-342900">
              <a:lnSpc>
                <a:spcPct val="150000"/>
              </a:lnSpc>
              <a:buFont typeface="Wingdings" panose="05000000000000000000" pitchFamily="2" charset="2"/>
              <a:buChar char="Ø"/>
            </a:pPr>
            <a:r>
              <a:rPr lang="en-US" sz="2400" b="1" dirty="0">
                <a:solidFill>
                  <a:srgbClr val="D9D9D9"/>
                </a:solidFill>
                <a:latin typeface="Poppins"/>
              </a:rPr>
              <a:t>API Licensing : </a:t>
            </a:r>
            <a:r>
              <a:rPr lang="en-US" sz="2400" dirty="0">
                <a:solidFill>
                  <a:srgbClr val="D9D9D9"/>
                </a:solidFill>
                <a:latin typeface="Poppins"/>
              </a:rPr>
              <a:t>Develop an API that allows other platforms (real estate websites, apps) to integrate your price prediction service.</a:t>
            </a:r>
          </a:p>
          <a:p>
            <a:pPr marL="342900" indent="-342900">
              <a:lnSpc>
                <a:spcPct val="150000"/>
              </a:lnSpc>
              <a:buFont typeface="Wingdings" panose="05000000000000000000" pitchFamily="2" charset="2"/>
              <a:buChar char="Ø"/>
            </a:pPr>
            <a:r>
              <a:rPr lang="en-US" sz="2400" b="1" dirty="0">
                <a:solidFill>
                  <a:srgbClr val="D9D9D9"/>
                </a:solidFill>
                <a:latin typeface="Poppins"/>
              </a:rPr>
              <a:t>Consulting Services : </a:t>
            </a:r>
            <a:r>
              <a:rPr lang="en-US" sz="2400" dirty="0">
                <a:solidFill>
                  <a:srgbClr val="D9D9D9"/>
                </a:solidFill>
                <a:latin typeface="Poppins"/>
              </a:rPr>
              <a:t>Provide personalized consulting to clients based on your predictions. Charge for advisory services, market analysis, and investment recommendations.</a:t>
            </a:r>
            <a:endParaRPr lang="en-IN" sz="2400" dirty="0"/>
          </a:p>
        </p:txBody>
      </p:sp>
    </p:spTree>
    <p:extLst>
      <p:ext uri="{BB962C8B-B14F-4D97-AF65-F5344CB8AC3E}">
        <p14:creationId xmlns:p14="http://schemas.microsoft.com/office/powerpoint/2010/main" val="1787178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772400" y="0"/>
            <a:ext cx="10439400" cy="10287000"/>
            <a:chOff x="0" y="0"/>
            <a:chExt cx="2639032" cy="812800"/>
          </a:xfrm>
        </p:grpSpPr>
        <p:sp>
          <p:nvSpPr>
            <p:cNvPr id="3" name="Freeform 3"/>
            <p:cNvSpPr/>
            <p:nvPr/>
          </p:nvSpPr>
          <p:spPr>
            <a:xfrm>
              <a:off x="0" y="0"/>
              <a:ext cx="2639032" cy="812800"/>
            </a:xfrm>
            <a:custGeom>
              <a:avLst/>
              <a:gdLst/>
              <a:ahLst/>
              <a:cxnLst/>
              <a:rect l="l" t="t" r="r" b="b"/>
              <a:pathLst>
                <a:path w="2639032" h="812800">
                  <a:moveTo>
                    <a:pt x="0" y="0"/>
                  </a:moveTo>
                  <a:lnTo>
                    <a:pt x="2639032" y="0"/>
                  </a:lnTo>
                  <a:lnTo>
                    <a:pt x="2639032" y="812800"/>
                  </a:lnTo>
                  <a:lnTo>
                    <a:pt x="0" y="812800"/>
                  </a:lnTo>
                  <a:close/>
                </a:path>
              </a:pathLst>
            </a:custGeom>
            <a:solidFill>
              <a:srgbClr val="071C42"/>
            </a:solidFill>
          </p:spPr>
          <p:txBody>
            <a:bodyPr/>
            <a:lstStyle/>
            <a:p>
              <a:endParaRPr lang="en-US"/>
            </a:p>
          </p:txBody>
        </p:sp>
        <p:sp>
          <p:nvSpPr>
            <p:cNvPr id="4" name="TextBox 4"/>
            <p:cNvSpPr txBox="1"/>
            <p:nvPr/>
          </p:nvSpPr>
          <p:spPr>
            <a:xfrm>
              <a:off x="0" y="-38100"/>
              <a:ext cx="2639032" cy="8509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8763000" y="1057327"/>
            <a:ext cx="5969920" cy="485005"/>
          </a:xfrm>
          <a:prstGeom prst="rect">
            <a:avLst/>
          </a:prstGeom>
        </p:spPr>
        <p:txBody>
          <a:bodyPr lIns="0" tIns="0" rIns="0" bIns="0" rtlCol="0" anchor="t">
            <a:spAutoFit/>
          </a:bodyPr>
          <a:lstStyle/>
          <a:p>
            <a:pPr>
              <a:lnSpc>
                <a:spcPts val="3360"/>
              </a:lnSpc>
            </a:pPr>
            <a:endParaRPr lang="en-US" sz="4400" dirty="0">
              <a:solidFill>
                <a:srgbClr val="FFFFFF"/>
              </a:solidFill>
              <a:latin typeface="Poppins Bold"/>
            </a:endParaRPr>
          </a:p>
        </p:txBody>
      </p:sp>
      <p:sp>
        <p:nvSpPr>
          <p:cNvPr id="12" name="TextBox 12"/>
          <p:cNvSpPr txBox="1"/>
          <p:nvPr/>
        </p:nvSpPr>
        <p:spPr>
          <a:xfrm>
            <a:off x="8763000" y="1663065"/>
            <a:ext cx="8686800" cy="343556"/>
          </a:xfrm>
          <a:prstGeom prst="rect">
            <a:avLst/>
          </a:prstGeom>
        </p:spPr>
        <p:txBody>
          <a:bodyPr wrap="square" lIns="0" tIns="0" rIns="0" bIns="0" rtlCol="0" anchor="t">
            <a:spAutoFit/>
          </a:bodyPr>
          <a:lstStyle/>
          <a:p>
            <a:pPr>
              <a:lnSpc>
                <a:spcPts val="2880"/>
              </a:lnSpc>
            </a:pPr>
            <a:endParaRPr lang="en-US" sz="1800" dirty="0">
              <a:solidFill>
                <a:srgbClr val="EEF2F5"/>
              </a:solidFill>
              <a:latin typeface="Poppins"/>
            </a:endParaRPr>
          </a:p>
        </p:txBody>
      </p:sp>
      <p:sp>
        <p:nvSpPr>
          <p:cNvPr id="17" name="TextBox 17"/>
          <p:cNvSpPr txBox="1"/>
          <p:nvPr/>
        </p:nvSpPr>
        <p:spPr>
          <a:xfrm>
            <a:off x="995640" y="4043188"/>
            <a:ext cx="6624360" cy="859210"/>
          </a:xfrm>
          <a:prstGeom prst="rect">
            <a:avLst/>
          </a:prstGeom>
        </p:spPr>
        <p:txBody>
          <a:bodyPr wrap="square" lIns="0" tIns="0" rIns="0" bIns="0" rtlCol="0" anchor="t">
            <a:spAutoFit/>
          </a:bodyPr>
          <a:lstStyle/>
          <a:p>
            <a:pPr>
              <a:lnSpc>
                <a:spcPts val="6719"/>
              </a:lnSpc>
            </a:pPr>
            <a:r>
              <a:rPr lang="en-US" sz="5599" dirty="0">
                <a:solidFill>
                  <a:srgbClr val="101010"/>
                </a:solidFill>
                <a:latin typeface="Poppins Bold"/>
              </a:rPr>
              <a:t>Conclusion </a:t>
            </a:r>
          </a:p>
        </p:txBody>
      </p:sp>
      <p:sp>
        <p:nvSpPr>
          <p:cNvPr id="19" name="Freeform 19"/>
          <p:cNvSpPr/>
          <p:nvPr/>
        </p:nvSpPr>
        <p:spPr>
          <a:xfrm flipH="1">
            <a:off x="-1524000" y="1299829"/>
            <a:ext cx="8166327" cy="6636996"/>
          </a:xfrm>
          <a:custGeom>
            <a:avLst/>
            <a:gdLst/>
            <a:ahLst/>
            <a:cxnLst/>
            <a:rect l="l" t="t" r="r" b="b"/>
            <a:pathLst>
              <a:path w="8166327" h="6636996">
                <a:moveTo>
                  <a:pt x="8166327" y="0"/>
                </a:moveTo>
                <a:lnTo>
                  <a:pt x="0" y="0"/>
                </a:lnTo>
                <a:lnTo>
                  <a:pt x="0" y="6636996"/>
                </a:lnTo>
                <a:lnTo>
                  <a:pt x="8166327" y="6636996"/>
                </a:lnTo>
                <a:lnTo>
                  <a:pt x="8166327"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pic>
        <p:nvPicPr>
          <p:cNvPr id="20" name="Picture 19" descr="A black and white logo&#10;&#10;Description automatically generated">
            <a:extLst>
              <a:ext uri="{FF2B5EF4-FFF2-40B4-BE49-F238E27FC236}">
                <a16:creationId xmlns:a16="http://schemas.microsoft.com/office/drawing/2014/main" id="{3B7F5C9B-3BA1-5143-D41D-F56654EA120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163800" y="8765834"/>
            <a:ext cx="2665950" cy="1102066"/>
          </a:xfrm>
          <a:prstGeom prst="rect">
            <a:avLst/>
          </a:prstGeom>
        </p:spPr>
      </p:pic>
      <p:sp>
        <p:nvSpPr>
          <p:cNvPr id="5" name="Rectangle 4"/>
          <p:cNvSpPr/>
          <p:nvPr/>
        </p:nvSpPr>
        <p:spPr>
          <a:xfrm>
            <a:off x="7848600" y="662346"/>
            <a:ext cx="10134600" cy="9264075"/>
          </a:xfrm>
          <a:prstGeom prst="rect">
            <a:avLst/>
          </a:prstGeom>
        </p:spPr>
        <p:txBody>
          <a:bodyPr wrap="square">
            <a:spAutoFit/>
          </a:bodyPr>
          <a:lstStyle/>
          <a:p>
            <a:pPr>
              <a:lnSpc>
                <a:spcPct val="150000"/>
              </a:lnSpc>
            </a:pPr>
            <a:r>
              <a:rPr lang="en-US" sz="2400" dirty="0">
                <a:solidFill>
                  <a:srgbClr val="ECECEC"/>
                </a:solidFill>
                <a:latin typeface="Poppins" panose="020B0604020202020204" charset="0"/>
                <a:cs typeface="Poppins" panose="020B0604020202020204" charset="0"/>
              </a:rPr>
              <a:t>Finally, this leveraging machine learning for house sales prediction offers a powerful tool for both buyers and sellers in the real estate market. By harnessing the predictive capabilities of advanced algorithms, accurate estimates of property prices can be generated, providing valuable insights and guidance throughout the buying and selling process.</a:t>
            </a:r>
          </a:p>
          <a:p>
            <a:pPr>
              <a:lnSpc>
                <a:spcPct val="150000"/>
              </a:lnSpc>
            </a:pPr>
            <a:r>
              <a:rPr lang="en-US" sz="2400" dirty="0">
                <a:solidFill>
                  <a:srgbClr val="ECECEC"/>
                </a:solidFill>
                <a:latin typeface="Poppins" panose="020B0604020202020204" charset="0"/>
                <a:cs typeface="Poppins" panose="020B0604020202020204" charset="0"/>
              </a:rPr>
              <a:t>Through enhanced data analysis, feature selection and model development, this machine learning model can effectively capture the complex relationships between various factors influencing house sales price. This includes considerations of location, property size, amenities, neighborhood characteristics and market trends.</a:t>
            </a:r>
          </a:p>
          <a:p>
            <a:pPr>
              <a:lnSpc>
                <a:spcPct val="150000"/>
              </a:lnSpc>
            </a:pPr>
            <a:r>
              <a:rPr lang="en-US" sz="2400" dirty="0">
                <a:solidFill>
                  <a:srgbClr val="ECECEC"/>
                </a:solidFill>
                <a:latin typeface="Poppins" panose="020B0604020202020204" charset="0"/>
                <a:cs typeface="Poppins" panose="020B0604020202020204" charset="0"/>
              </a:rPr>
              <a:t>In summary, this application of machine learning in house sales prediction makes the buying and selling more efficient , transparent, fair and accurate which ultimately benefits both buyers and sellers.</a:t>
            </a:r>
          </a:p>
          <a:p>
            <a:endParaRPr lang="en-IN" sz="2000" dirty="0">
              <a:latin typeface="Poppins" panose="020B0604020202020204" charset="0"/>
              <a:cs typeface="Poppins" panose="020B06040202020202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382</TotalTime>
  <Words>1333</Words>
  <Application>Microsoft Office PowerPoint</Application>
  <PresentationFormat>Custom</PresentationFormat>
  <Paragraphs>78</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Poppins</vt:lpstr>
      <vt:lpstr>Arial</vt:lpstr>
      <vt:lpstr>Wingdings</vt:lpstr>
      <vt:lpstr>Calibri</vt:lpstr>
      <vt:lpstr>Poppins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Naveen 😎</dc:creator>
  <cp:lastModifiedBy>nithinrosarieo24@gmail.com</cp:lastModifiedBy>
  <cp:revision>20</cp:revision>
  <dcterms:created xsi:type="dcterms:W3CDTF">2006-08-16T00:00:00Z</dcterms:created>
  <dcterms:modified xsi:type="dcterms:W3CDTF">2024-03-05T10:04:29Z</dcterms:modified>
  <dc:identifier>DAF-hexMbnY</dc:identifier>
</cp:coreProperties>
</file>

<file path=docProps/thumbnail.jpeg>
</file>